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92"/>
  </p:notesMasterIdLst>
  <p:sldIdLst>
    <p:sldId id="257" r:id="rId4"/>
    <p:sldId id="259" r:id="rId5"/>
    <p:sldId id="356" r:id="rId6"/>
    <p:sldId id="367" r:id="rId7"/>
    <p:sldId id="369" r:id="rId8"/>
    <p:sldId id="370" r:id="rId9"/>
    <p:sldId id="357" r:id="rId10"/>
    <p:sldId id="269" r:id="rId11"/>
    <p:sldId id="296" r:id="rId12"/>
    <p:sldId id="299" r:id="rId13"/>
    <p:sldId id="359" r:id="rId14"/>
    <p:sldId id="360" r:id="rId15"/>
    <p:sldId id="361" r:id="rId16"/>
    <p:sldId id="302" r:id="rId17"/>
    <p:sldId id="300" r:id="rId18"/>
    <p:sldId id="301" r:id="rId19"/>
    <p:sldId id="303" r:id="rId20"/>
    <p:sldId id="304" r:id="rId21"/>
    <p:sldId id="326" r:id="rId22"/>
    <p:sldId id="362" r:id="rId23"/>
    <p:sldId id="308" r:id="rId24"/>
    <p:sldId id="310" r:id="rId25"/>
    <p:sldId id="363" r:id="rId26"/>
    <p:sldId id="352" r:id="rId27"/>
    <p:sldId id="307" r:id="rId28"/>
    <p:sldId id="354" r:id="rId29"/>
    <p:sldId id="401" r:id="rId30"/>
    <p:sldId id="400" r:id="rId31"/>
    <p:sldId id="402" r:id="rId32"/>
    <p:sldId id="403" r:id="rId33"/>
    <p:sldId id="404" r:id="rId34"/>
    <p:sldId id="306" r:id="rId35"/>
    <p:sldId id="405" r:id="rId36"/>
    <p:sldId id="318" r:id="rId37"/>
    <p:sldId id="364" r:id="rId38"/>
    <p:sldId id="311" r:id="rId39"/>
    <p:sldId id="365" r:id="rId40"/>
    <p:sldId id="314" r:id="rId41"/>
    <p:sldId id="283" r:id="rId42"/>
    <p:sldId id="353" r:id="rId43"/>
    <p:sldId id="317" r:id="rId44"/>
    <p:sldId id="313" r:id="rId45"/>
    <p:sldId id="316" r:id="rId46"/>
    <p:sldId id="375" r:id="rId47"/>
    <p:sldId id="371" r:id="rId48"/>
    <p:sldId id="372" r:id="rId49"/>
    <p:sldId id="315" r:id="rId50"/>
    <p:sldId id="389" r:id="rId51"/>
    <p:sldId id="286" r:id="rId52"/>
    <p:sldId id="319" r:id="rId53"/>
    <p:sldId id="323" r:id="rId54"/>
    <p:sldId id="320" r:id="rId55"/>
    <p:sldId id="328" r:id="rId56"/>
    <p:sldId id="325" r:id="rId57"/>
    <p:sldId id="322" r:id="rId58"/>
    <p:sldId id="324" r:id="rId59"/>
    <p:sldId id="376" r:id="rId60"/>
    <p:sldId id="327" r:id="rId61"/>
    <p:sldId id="329" r:id="rId62"/>
    <p:sldId id="330" r:id="rId63"/>
    <p:sldId id="331" r:id="rId64"/>
    <p:sldId id="332" r:id="rId65"/>
    <p:sldId id="392" r:id="rId66"/>
    <p:sldId id="391" r:id="rId67"/>
    <p:sldId id="397" r:id="rId68"/>
    <p:sldId id="398" r:id="rId69"/>
    <p:sldId id="399" r:id="rId70"/>
    <p:sldId id="393" r:id="rId71"/>
    <p:sldId id="377" r:id="rId72"/>
    <p:sldId id="383" r:id="rId73"/>
    <p:sldId id="382" r:id="rId74"/>
    <p:sldId id="384" r:id="rId75"/>
    <p:sldId id="348" r:id="rId76"/>
    <p:sldId id="344" r:id="rId77"/>
    <p:sldId id="345" r:id="rId78"/>
    <p:sldId id="346" r:id="rId79"/>
    <p:sldId id="349" r:id="rId80"/>
    <p:sldId id="407" r:id="rId81"/>
    <p:sldId id="388" r:id="rId82"/>
    <p:sldId id="347" r:id="rId83"/>
    <p:sldId id="387" r:id="rId84"/>
    <p:sldId id="386" r:id="rId85"/>
    <p:sldId id="350" r:id="rId86"/>
    <p:sldId id="406" r:id="rId87"/>
    <p:sldId id="409" r:id="rId88"/>
    <p:sldId id="408" r:id="rId89"/>
    <p:sldId id="390" r:id="rId90"/>
    <p:sldId id="35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3239" autoAdjust="0"/>
  </p:normalViewPr>
  <p:slideViewPr>
    <p:cSldViewPr snapToGrid="0">
      <p:cViewPr varScale="1">
        <p:scale>
          <a:sx n="84" d="100"/>
          <a:sy n="84" d="100"/>
        </p:scale>
        <p:origin x="264" y="184"/>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5/6/2023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302592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29</a:t>
            </a:fld>
            <a:endParaRPr lang="en-AU"/>
          </a:p>
        </p:txBody>
      </p:sp>
    </p:spTree>
    <p:extLst>
      <p:ext uri="{BB962C8B-B14F-4D97-AF65-F5344CB8AC3E}">
        <p14:creationId xmlns:p14="http://schemas.microsoft.com/office/powerpoint/2010/main" val="652020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30</a:t>
            </a:fld>
            <a:endParaRPr lang="en-AU"/>
          </a:p>
        </p:txBody>
      </p:sp>
    </p:spTree>
    <p:extLst>
      <p:ext uri="{BB962C8B-B14F-4D97-AF65-F5344CB8AC3E}">
        <p14:creationId xmlns:p14="http://schemas.microsoft.com/office/powerpoint/2010/main" val="3589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31</a:t>
            </a:fld>
            <a:endParaRPr lang="en-AU"/>
          </a:p>
        </p:txBody>
      </p:sp>
    </p:spTree>
    <p:extLst>
      <p:ext uri="{BB962C8B-B14F-4D97-AF65-F5344CB8AC3E}">
        <p14:creationId xmlns:p14="http://schemas.microsoft.com/office/powerpoint/2010/main" val="14836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35</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36</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7</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47</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49</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55</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56</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9</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61</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65</a:t>
            </a:fld>
            <a:endParaRPr lang="en-AU"/>
          </a:p>
        </p:txBody>
      </p:sp>
    </p:spTree>
    <p:extLst>
      <p:ext uri="{BB962C8B-B14F-4D97-AF65-F5344CB8AC3E}">
        <p14:creationId xmlns:p14="http://schemas.microsoft.com/office/powerpoint/2010/main" val="3021618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66</a:t>
            </a:fld>
            <a:endParaRPr lang="en-AU"/>
          </a:p>
        </p:txBody>
      </p:sp>
    </p:spTree>
    <p:extLst>
      <p:ext uri="{BB962C8B-B14F-4D97-AF65-F5344CB8AC3E}">
        <p14:creationId xmlns:p14="http://schemas.microsoft.com/office/powerpoint/2010/main" val="387508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67</a:t>
            </a:fld>
            <a:endParaRPr lang="en-AU"/>
          </a:p>
        </p:txBody>
      </p:sp>
    </p:spTree>
    <p:extLst>
      <p:ext uri="{BB962C8B-B14F-4D97-AF65-F5344CB8AC3E}">
        <p14:creationId xmlns:p14="http://schemas.microsoft.com/office/powerpoint/2010/main" val="3407699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72</a:t>
            </a:fld>
            <a:endParaRPr lang="en-AU"/>
          </a:p>
        </p:txBody>
      </p:sp>
    </p:spTree>
    <p:extLst>
      <p:ext uri="{BB962C8B-B14F-4D97-AF65-F5344CB8AC3E}">
        <p14:creationId xmlns:p14="http://schemas.microsoft.com/office/powerpoint/2010/main" val="1842669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https://training-course-</a:t>
            </a:r>
            <a:r>
              <a:rPr lang="en-AU" dirty="0" err="1"/>
              <a:t>material.com</a:t>
            </a:r>
            <a:r>
              <a:rPr lang="en-AU" dirty="0"/>
              <a:t>/training/Statistics_for_Decision_Makers_-_06.02_-_Research_Design_-_Measurement</a:t>
            </a:r>
          </a:p>
        </p:txBody>
      </p:sp>
      <p:sp>
        <p:nvSpPr>
          <p:cNvPr id="4" name="Slide Number Placeholder 3"/>
          <p:cNvSpPr>
            <a:spLocks noGrp="1"/>
          </p:cNvSpPr>
          <p:nvPr>
            <p:ph type="sldNum" sz="quarter" idx="5"/>
          </p:nvPr>
        </p:nvSpPr>
        <p:spPr/>
        <p:txBody>
          <a:bodyPr/>
          <a:lstStyle/>
          <a:p>
            <a:fld id="{72E4B725-2203-4ED2-9256-A661C18EFA60}" type="slidenum">
              <a:rPr lang="en-AU" smtClean="0"/>
              <a:t>80</a:t>
            </a:fld>
            <a:endParaRPr lang="en-AU"/>
          </a:p>
        </p:txBody>
      </p:sp>
    </p:spTree>
    <p:extLst>
      <p:ext uri="{BB962C8B-B14F-4D97-AF65-F5344CB8AC3E}">
        <p14:creationId xmlns:p14="http://schemas.microsoft.com/office/powerpoint/2010/main" val="4235460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Image from https://</a:t>
            </a:r>
            <a:r>
              <a:rPr lang="en-AU" dirty="0" err="1"/>
              <a:t>quantdare.com</a:t>
            </a:r>
            <a:r>
              <a:rPr lang="en-AU" dirty="0"/>
              <a:t>/what-is-the-difference-between-deep-learning-and-machine-learning/</a:t>
            </a:r>
          </a:p>
        </p:txBody>
      </p:sp>
      <p:sp>
        <p:nvSpPr>
          <p:cNvPr id="4" name="Slide Number Placeholder 3"/>
          <p:cNvSpPr>
            <a:spLocks noGrp="1"/>
          </p:cNvSpPr>
          <p:nvPr>
            <p:ph type="sldNum" sz="quarter" idx="5"/>
          </p:nvPr>
        </p:nvSpPr>
        <p:spPr/>
        <p:txBody>
          <a:bodyPr/>
          <a:lstStyle/>
          <a:p>
            <a:fld id="{72E4B725-2203-4ED2-9256-A661C18EFA60}" type="slidenum">
              <a:rPr lang="en-AU" smtClean="0"/>
              <a:t>84</a:t>
            </a:fld>
            <a:endParaRPr lang="en-AU"/>
          </a:p>
        </p:txBody>
      </p:sp>
    </p:spTree>
    <p:extLst>
      <p:ext uri="{BB962C8B-B14F-4D97-AF65-F5344CB8AC3E}">
        <p14:creationId xmlns:p14="http://schemas.microsoft.com/office/powerpoint/2010/main" val="364497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87</a:t>
            </a:fld>
            <a:endParaRPr lang="en-AU"/>
          </a:p>
        </p:txBody>
      </p:sp>
    </p:spTree>
    <p:extLst>
      <p:ext uri="{BB962C8B-B14F-4D97-AF65-F5344CB8AC3E}">
        <p14:creationId xmlns:p14="http://schemas.microsoft.com/office/powerpoint/2010/main" val="247130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10</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12</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16</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20</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23</a:t>
            </a:fld>
            <a:endParaRPr lang="en-AU"/>
          </a:p>
        </p:txBody>
      </p:sp>
    </p:spTree>
    <p:extLst>
      <p:ext uri="{BB962C8B-B14F-4D97-AF65-F5344CB8AC3E}">
        <p14:creationId xmlns:p14="http://schemas.microsoft.com/office/powerpoint/2010/main" val="73990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5/6/2023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5/6/2023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5/6/2023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5/6/2023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5/6/2023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www.mlr-org.com/"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88707"/>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1876"/>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3938745"/>
          </a:xfrm>
        </p:spPr>
        <p:txBody>
          <a:bodyPr/>
          <a:lstStyle/>
          <a:p>
            <a:pPr marL="342900" indent="-342900">
              <a:buFont typeface="Arial" panose="020B0604020202020204" pitchFamily="34" charset="0"/>
              <a:buChar char="•"/>
            </a:pPr>
            <a:r>
              <a:rPr lang="en-AU" sz="2400" dirty="0"/>
              <a:t>Predicting transcription factor binding locations</a:t>
            </a:r>
          </a:p>
          <a:p>
            <a:pPr marL="342900" indent="-342900">
              <a:buFont typeface="Arial" panose="020B0604020202020204" pitchFamily="34" charset="0"/>
              <a:buChar char="•"/>
            </a:pPr>
            <a:r>
              <a:rPr lang="en-AU" sz="2400" dirty="0"/>
              <a:t>Protein structure prediction (e.g. </a:t>
            </a:r>
            <a:r>
              <a:rPr lang="en-AU" sz="2400" dirty="0" err="1"/>
              <a:t>AlphaFold</a:t>
            </a:r>
            <a:r>
              <a:rPr lang="en-AU" sz="2400" dirty="0"/>
              <a:t>)</a:t>
            </a:r>
          </a:p>
          <a:p>
            <a:pPr marL="342900" indent="-342900">
              <a:buFont typeface="Arial" panose="020B0604020202020204" pitchFamily="34" charset="0"/>
              <a:buChar char="•"/>
            </a:pPr>
            <a:r>
              <a:rPr lang="en-AU" sz="2400" dirty="0"/>
              <a:t>Predicting cancer subtypes from gene or mutation signatures</a:t>
            </a:r>
          </a:p>
          <a:p>
            <a:pPr marL="342900" indent="-342900">
              <a:buFont typeface="Arial" panose="020B0604020202020204" pitchFamily="34" charset="0"/>
              <a:buChar char="•"/>
            </a:pPr>
            <a:r>
              <a:rPr lang="en-AU" sz="2400" dirty="0"/>
              <a:t>Exploring cell types in </a:t>
            </a:r>
            <a:r>
              <a:rPr lang="en-AU" sz="2400" dirty="0" err="1"/>
              <a:t>scRNA</a:t>
            </a:r>
            <a:r>
              <a:rPr lang="en-AU" sz="2400" dirty="0"/>
              <a:t>-seq</a:t>
            </a:r>
          </a:p>
          <a:p>
            <a:endParaRPr lang="en-AU" sz="2400" dirty="0"/>
          </a:p>
        </p:txBody>
      </p:sp>
      <p:pic>
        <p:nvPicPr>
          <p:cNvPr id="6" name="Picture 5" descr="Map&#10;&#10;Description automatically generated with low confidence">
            <a:extLst>
              <a:ext uri="{FF2B5EF4-FFF2-40B4-BE49-F238E27FC236}">
                <a16:creationId xmlns:a16="http://schemas.microsoft.com/office/drawing/2014/main" id="{D245D536-C775-5CB5-0EFE-69236E82C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31" y="4168577"/>
            <a:ext cx="2090335" cy="2605165"/>
          </a:xfrm>
          <a:prstGeom prst="rect">
            <a:avLst/>
          </a:prstGeom>
        </p:spPr>
      </p:pic>
    </p:spTree>
    <p:extLst>
      <p:ext uri="{BB962C8B-B14F-4D97-AF65-F5344CB8AC3E}">
        <p14:creationId xmlns:p14="http://schemas.microsoft.com/office/powerpoint/2010/main" val="15188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sz="2400" dirty="0"/>
              <a:t>Algorithms that take data and </a:t>
            </a:r>
            <a:r>
              <a:rPr lang="en-AU" sz="2400" b="1" dirty="0"/>
              <a:t>learn </a:t>
            </a:r>
            <a:r>
              <a:rPr lang="en-AU" sz="2400"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sz="2400"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sz="2400" dirty="0"/>
          </a:p>
          <a:p>
            <a:pPr lvl="1"/>
            <a:r>
              <a:rPr lang="en-AU" sz="2400"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sz="2400" dirty="0"/>
              <a:t>Highly recommend </a:t>
            </a:r>
            <a:r>
              <a:rPr lang="en-AU" sz="2400" dirty="0">
                <a:hlinkClick r:id="rId3"/>
              </a:rPr>
              <a:t>Breiman (2001) “Statistical Modeling: The Two Cultures” </a:t>
            </a:r>
            <a:r>
              <a:rPr lang="en-AU" sz="2400"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sz="2400" b="1" dirty="0"/>
              <a:t>Samples: </a:t>
            </a:r>
            <a:r>
              <a:rPr lang="en-AU" sz="2400" dirty="0"/>
              <a:t>different observations in our data (e.g. individuals)</a:t>
            </a:r>
          </a:p>
          <a:p>
            <a:r>
              <a:rPr lang="en-AU" sz="2400" b="1" dirty="0"/>
              <a:t>Features: </a:t>
            </a:r>
            <a:r>
              <a:rPr lang="en-AU" sz="2400" dirty="0"/>
              <a:t>set of measurements that we use (e.g. age, sex, </a:t>
            </a:r>
            <a:r>
              <a:rPr lang="en-AU" sz="2400" dirty="0" err="1"/>
              <a:t>bmi</a:t>
            </a:r>
            <a:r>
              <a:rPr lang="en-AU" sz="2400" dirty="0"/>
              <a:t> etc)</a:t>
            </a:r>
          </a:p>
          <a:p>
            <a:pPr lvl="1"/>
            <a:r>
              <a:rPr lang="en-AU" sz="2400" dirty="0"/>
              <a:t>Also known as the independent variables, regressors, covariates…</a:t>
            </a:r>
          </a:p>
          <a:p>
            <a:r>
              <a:rPr lang="en-AU" sz="2400" b="1" dirty="0"/>
              <a:t>y: </a:t>
            </a:r>
            <a:r>
              <a:rPr lang="en-AU" sz="2400" dirty="0"/>
              <a:t>values to predict</a:t>
            </a:r>
          </a:p>
          <a:p>
            <a:pPr lvl="1"/>
            <a:r>
              <a:rPr lang="en-AU" sz="2400" dirty="0"/>
              <a:t>Also known as the dependent variable, response, target…</a:t>
            </a:r>
            <a:endParaRPr lang="en-AU" sz="2400" b="1" dirty="0"/>
          </a:p>
          <a:p>
            <a:r>
              <a:rPr lang="en-AU" sz="2400" b="1" dirty="0"/>
              <a:t>X: </a:t>
            </a:r>
            <a:r>
              <a:rPr lang="en-AU" sz="2400" dirty="0"/>
              <a:t>matrix (2D array) of measurements. Size; # samples x # features</a:t>
            </a:r>
          </a:p>
          <a:p>
            <a:endParaRPr lang="en-AU" sz="2400" b="1" dirty="0"/>
          </a:p>
          <a:p>
            <a:endParaRPr lang="en-AU" sz="2400" dirty="0"/>
          </a:p>
        </p:txBody>
      </p:sp>
    </p:spTree>
    <p:extLst>
      <p:ext uri="{BB962C8B-B14F-4D97-AF65-F5344CB8AC3E}">
        <p14:creationId xmlns:p14="http://schemas.microsoft.com/office/powerpoint/2010/main" val="351993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6156960" cy="4351338"/>
              </a:xfrm>
            </p:spPr>
            <p:txBody>
              <a:bodyPr>
                <a:normAutofit/>
              </a:bodyPr>
              <a:lstStyle/>
              <a:p>
                <a:pPr marL="0" indent="0">
                  <a:buNone/>
                </a:pPr>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buNone/>
                </a:pPr>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buNone/>
                </a:pPr>
                <a:r>
                  <a:rPr lang="en-AU" sz="2400" dirty="0"/>
                  <a:t>More observations, better fit</a:t>
                </a:r>
              </a:p>
              <a:p>
                <a:pPr marL="0" indent="0">
                  <a:buNone/>
                </a:pPr>
                <a:endParaRPr lang="en-AU" sz="2400" dirty="0"/>
              </a:p>
              <a:p>
                <a:pPr marL="0" indent="0">
                  <a:buNone/>
                </a:pPr>
                <a:r>
                  <a:rPr lang="en-AU" sz="2400"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xmlns="">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6156960" cy="4351338"/>
              </a:xfrm>
              <a:blipFill>
                <a:blip r:embed="rId3"/>
                <a:stretch>
                  <a:fillRect l="-1649" t="-1163"/>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3114374"/>
            <a:ext cx="175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633268" y="3114373"/>
            <a:ext cx="1903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sz="2400" dirty="0"/>
              <a:t>We don’t have any future patients yet, how do we assess model performance?</a:t>
            </a:r>
          </a:p>
          <a:p>
            <a:pPr lvl="1"/>
            <a:r>
              <a:rPr lang="en-AU" sz="2400" dirty="0"/>
              <a:t>We hold-out some data and evaluate as if they are unseen. </a:t>
            </a:r>
          </a:p>
          <a:p>
            <a:pPr lvl="1"/>
            <a:endParaRPr lang="en-AU" sz="2400" dirty="0"/>
          </a:p>
          <a:p>
            <a:r>
              <a:rPr lang="en-AU" sz="2400" dirty="0"/>
              <a:t>If we have available data, want to use it to improve out model</a:t>
            </a:r>
          </a:p>
          <a:p>
            <a:pPr lvl="1"/>
            <a:r>
              <a:rPr lang="en-AU" sz="2400" dirty="0"/>
              <a:t>More data, better model</a:t>
            </a:r>
          </a:p>
          <a:p>
            <a:pPr lvl="1"/>
            <a:endParaRPr lang="en-AU" sz="2400" dirty="0"/>
          </a:p>
          <a:p>
            <a:r>
              <a:rPr lang="en-AU" sz="2400"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t>Require a pandas </a:t>
            </a:r>
            <a:r>
              <a:rPr lang="en-AU" sz="2400" dirty="0" err="1"/>
              <a:t>DataFrame</a:t>
            </a:r>
            <a:r>
              <a:rPr lang="en-AU" sz="2400" dirty="0"/>
              <a:t> </a:t>
            </a:r>
            <a:r>
              <a:rPr lang="en-AU" sz="2400" dirty="0">
                <a:latin typeface="Courier New" panose="02070309020205020404" pitchFamily="49" charset="0"/>
                <a:cs typeface="Courier New" panose="02070309020205020404" pitchFamily="49" charset="0"/>
              </a:rPr>
              <a:t>X </a:t>
            </a:r>
            <a:r>
              <a:rPr lang="en-AU" sz="2400" dirty="0">
                <a:cs typeface="Courier New" panose="02070309020205020404" pitchFamily="49" charset="0"/>
              </a:rPr>
              <a:t>and a set of labels</a:t>
            </a:r>
            <a:r>
              <a:rPr lang="en-AU" sz="2400" dirty="0">
                <a:latin typeface="Courier New" panose="02070309020205020404" pitchFamily="49" charset="0"/>
                <a:cs typeface="Courier New" panose="02070309020205020404" pitchFamily="49" charset="0"/>
              </a:rPr>
              <a:t> y</a:t>
            </a:r>
          </a:p>
          <a:p>
            <a:endParaRPr lang="en-AU" sz="2400" dirty="0">
              <a:latin typeface="Courier New" panose="02070309020205020404" pitchFamily="49" charset="0"/>
              <a:cs typeface="Courier New" panose="02070309020205020404" pitchFamily="49" charset="0"/>
            </a:endParaRPr>
          </a:p>
          <a:p>
            <a:r>
              <a:rPr lang="en-AU" sz="2400" dirty="0">
                <a:cs typeface="Courier New" panose="02070309020205020404" pitchFamily="49" charset="0"/>
              </a:rPr>
              <a:t>Fit a model</a:t>
            </a:r>
          </a:p>
          <a:p>
            <a:pPr marL="0" indent="0">
              <a:buNone/>
            </a:pPr>
            <a:r>
              <a:rPr lang="en-AU" sz="2400" dirty="0" err="1">
                <a:latin typeface="Courier New" panose="02070309020205020404" pitchFamily="49" charset="0"/>
                <a:cs typeface="Courier New" panose="02070309020205020404" pitchFamily="49" charset="0"/>
              </a:rPr>
              <a:t>clf</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LogisticRegression</a:t>
            </a:r>
            <a:r>
              <a:rPr lang="en-AU" sz="2400" dirty="0">
                <a:latin typeface="Courier New" panose="02070309020205020404" pitchFamily="49" charset="0"/>
                <a:cs typeface="Courier New" panose="02070309020205020404" pitchFamily="49" charset="0"/>
              </a:rPr>
              <a:t>()</a:t>
            </a:r>
          </a:p>
          <a:p>
            <a:pPr marL="0" indent="0">
              <a:buNone/>
            </a:pPr>
            <a:r>
              <a:rPr lang="en-AU" sz="2400" dirty="0" err="1">
                <a:latin typeface="Courier New" panose="02070309020205020404" pitchFamily="49" charset="0"/>
                <a:cs typeface="Courier New" panose="02070309020205020404" pitchFamily="49" charset="0"/>
              </a:rPr>
              <a:t>clf.fit</a:t>
            </a:r>
            <a:r>
              <a:rPr lang="en-AU" sz="2400" dirty="0">
                <a:latin typeface="Courier New" panose="02070309020205020404" pitchFamily="49" charset="0"/>
                <a:cs typeface="Courier New" panose="02070309020205020404" pitchFamily="49" charset="0"/>
              </a:rPr>
              <a:t>(</a:t>
            </a:r>
            <a:r>
              <a:rPr lang="en-AU" sz="2400" dirty="0" err="1">
                <a:latin typeface="Courier New" panose="02070309020205020404" pitchFamily="49" charset="0"/>
                <a:cs typeface="Courier New" panose="02070309020205020404" pitchFamily="49" charset="0"/>
              </a:rPr>
              <a:t>X,y</a:t>
            </a:r>
            <a:r>
              <a:rPr lang="en-AU" sz="2400" dirty="0">
                <a:latin typeface="Courier New" panose="02070309020205020404" pitchFamily="49" charset="0"/>
                <a:cs typeface="Courier New" panose="02070309020205020404" pitchFamily="49" charset="0"/>
              </a:rPr>
              <a:t>)</a:t>
            </a:r>
          </a:p>
          <a:p>
            <a:r>
              <a:rPr lang="en-AU" sz="2400" dirty="0">
                <a:cs typeface="Courier New" panose="02070309020205020404" pitchFamily="49" charset="0"/>
              </a:rPr>
              <a:t>Get label probabilities</a:t>
            </a:r>
          </a:p>
          <a:p>
            <a:pPr marL="0" indent="0">
              <a:buNone/>
            </a:pPr>
            <a:r>
              <a:rPr lang="en-AU" sz="2400" dirty="0" err="1">
                <a:latin typeface="Courier New" panose="02070309020205020404" pitchFamily="49" charset="0"/>
                <a:cs typeface="Courier New" panose="02070309020205020404" pitchFamily="49" charset="0"/>
              </a:rPr>
              <a:t>y_pred</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clf.predict_proba</a:t>
            </a:r>
            <a:r>
              <a:rPr lang="en-AU" sz="2400"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sz="2400" dirty="0"/>
              <a:t>Benjamin Goudey</a:t>
            </a:r>
          </a:p>
          <a:p>
            <a:pPr marL="342900" indent="-342900">
              <a:buFont typeface="Arial" panose="020B0604020202020204" pitchFamily="34" charset="0"/>
              <a:buChar char="•"/>
            </a:pPr>
            <a:r>
              <a:rPr lang="en-AU" sz="2400" dirty="0"/>
              <a:t>PhD in genomics and machine learning (lots of GWAS)</a:t>
            </a:r>
          </a:p>
          <a:p>
            <a:pPr marL="342900" indent="-342900">
              <a:buFont typeface="Arial" panose="020B0604020202020204" pitchFamily="34" charset="0"/>
              <a:buChar char="•"/>
            </a:pPr>
            <a:r>
              <a:rPr lang="en-AU" sz="2400" dirty="0"/>
              <a:t>Worked for IBM Research for 7 years</a:t>
            </a:r>
          </a:p>
          <a:p>
            <a:pPr lvl="2">
              <a:buFont typeface="Courier New" panose="02070309020205020404" pitchFamily="49" charset="0"/>
              <a:buChar char="o"/>
            </a:pPr>
            <a:r>
              <a:rPr lang="en-AU" sz="2400" dirty="0"/>
              <a:t>Healthcare research</a:t>
            </a:r>
          </a:p>
          <a:p>
            <a:pPr lvl="2">
              <a:buFont typeface="Courier New" panose="02070309020205020404" pitchFamily="49" charset="0"/>
              <a:buChar char="o"/>
            </a:pPr>
            <a:r>
              <a:rPr lang="en-AU" sz="2400" dirty="0"/>
              <a:t>Data science</a:t>
            </a:r>
          </a:p>
          <a:p>
            <a:pPr lvl="2">
              <a:buFont typeface="Courier New" panose="02070309020205020404" pitchFamily="49" charset="0"/>
              <a:buChar char="o"/>
            </a:pPr>
            <a:r>
              <a:rPr lang="en-AU" sz="2400" dirty="0"/>
              <a:t>Consulting</a:t>
            </a:r>
          </a:p>
          <a:p>
            <a:pPr marL="342900" indent="-342900">
              <a:buFont typeface="Arial" panose="020B0604020202020204" pitchFamily="34" charset="0"/>
              <a:buChar char="•"/>
            </a:pPr>
            <a:r>
              <a:rPr lang="en-AU" sz="2400" dirty="0"/>
              <a:t>Now in Computing and Information Systems at UoM.</a:t>
            </a:r>
          </a:p>
        </p:txBody>
      </p:sp>
    </p:spTree>
    <p:extLst>
      <p:ext uri="{BB962C8B-B14F-4D97-AF65-F5344CB8AC3E}">
        <p14:creationId xmlns:p14="http://schemas.microsoft.com/office/powerpoint/2010/main" val="1749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sz="2800" dirty="0"/>
              <a:t>Explore the diabetes dataset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Fit a model on some real data</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Get some outputs that we’ll talk through in more detail in the next section. </a:t>
            </a:r>
          </a:p>
          <a:p>
            <a:endParaRPr lang="en-AU" sz="2800" dirty="0"/>
          </a:p>
        </p:txBody>
      </p:sp>
    </p:spTree>
    <p:extLst>
      <p:ext uri="{BB962C8B-B14F-4D97-AF65-F5344CB8AC3E}">
        <p14:creationId xmlns:p14="http://schemas.microsoft.com/office/powerpoint/2010/main" val="173102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Observed that its easy for model performance on one dataset not to match performance on another:</a:t>
            </a:r>
          </a:p>
          <a:p>
            <a:pPr lvl="1"/>
            <a:r>
              <a:rPr lang="en-AU" sz="2400" dirty="0"/>
              <a:t>Occurs more as number of features increases</a:t>
            </a:r>
          </a:p>
          <a:p>
            <a:pPr lvl="1"/>
            <a:r>
              <a:rPr lang="en-AU" sz="2400" dirty="0"/>
              <a:t>Occurs less as the number of observations increases</a:t>
            </a:r>
          </a:p>
          <a:p>
            <a:pPr marL="0" lvl="1" indent="0">
              <a:buNone/>
            </a:pPr>
            <a:endParaRPr lang="en-AU" sz="2400" dirty="0"/>
          </a:p>
          <a:p>
            <a:pPr marL="0" lvl="1" indent="0">
              <a:buNone/>
            </a:pPr>
            <a:r>
              <a:rPr lang="en-AU" sz="2400" dirty="0"/>
              <a:t>Both are common situations in bioinformatics and clinical applications</a:t>
            </a:r>
          </a:p>
          <a:p>
            <a:pPr marL="457200" lvl="1" indent="0">
              <a:buNone/>
            </a:pPr>
            <a:endParaRPr lang="en-AU" sz="2400" dirty="0"/>
          </a:p>
          <a:p>
            <a:pPr marL="457200" lvl="1" indent="0">
              <a:buNone/>
            </a:pPr>
            <a:endParaRPr lang="en-AU" sz="2400" dirty="0"/>
          </a:p>
          <a:p>
            <a:r>
              <a:rPr lang="en-AU" sz="2400" dirty="0"/>
              <a:t>Lots of complications, even in a small dataset</a:t>
            </a:r>
          </a:p>
          <a:p>
            <a:endParaRPr lang="en-AU" sz="2400" dirty="0"/>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Measuring predictive performance</a:t>
            </a:r>
          </a:p>
          <a:p>
            <a:pPr marL="342900" indent="-342900">
              <a:buFont typeface="Arial" panose="020B0604020202020204" pitchFamily="34" charset="0"/>
              <a:buChar char="•"/>
            </a:pPr>
            <a:r>
              <a:rPr lang="en-AU" sz="2800" dirty="0"/>
              <a:t>World’s fastest tour of machine learning models</a:t>
            </a:r>
          </a:p>
          <a:p>
            <a:pPr marL="342900" indent="-342900">
              <a:buFont typeface="Arial" panose="020B0604020202020204" pitchFamily="34" charset="0"/>
              <a:buChar char="•"/>
            </a:pPr>
            <a:r>
              <a:rPr lang="en-AU" sz="2800" dirty="0"/>
              <a:t>Ideas about over-fitting</a:t>
            </a:r>
          </a:p>
        </p:txBody>
      </p:sp>
    </p:spTree>
    <p:extLst>
      <p:ext uri="{BB962C8B-B14F-4D97-AF65-F5344CB8AC3E}">
        <p14:creationId xmlns:p14="http://schemas.microsoft.com/office/powerpoint/2010/main" val="51545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274320" y="1568397"/>
            <a:ext cx="7376160" cy="3357563"/>
          </a:xfrm>
        </p:spPr>
        <p:txBody>
          <a:bodyPr>
            <a:normAutofit lnSpcReduction="10000"/>
          </a:bodyPr>
          <a:lstStyle/>
          <a:p>
            <a:pPr marL="0" indent="0">
              <a:buNone/>
            </a:pPr>
            <a:r>
              <a:rPr lang="en-AU" sz="2800" dirty="0"/>
              <a:t>Imagine a classifier that outputs a binary decision (true/false)</a:t>
            </a:r>
          </a:p>
          <a:p>
            <a:endParaRPr lang="en-AU" sz="2800" dirty="0"/>
          </a:p>
          <a:p>
            <a:pPr marL="0" indent="0">
              <a:buNone/>
            </a:pPr>
            <a:r>
              <a:rPr lang="en-AU" sz="2800" dirty="0"/>
              <a:t>True positive (TP) rate</a:t>
            </a:r>
          </a:p>
          <a:p>
            <a:r>
              <a:rPr lang="en-AU" sz="2400" dirty="0"/>
              <a:t>Proportion of positives </a:t>
            </a:r>
            <a:r>
              <a:rPr lang="en-AU" sz="2400" b="1" dirty="0"/>
              <a:t>correctly</a:t>
            </a:r>
            <a:r>
              <a:rPr lang="en-AU" sz="2400" dirty="0"/>
              <a:t> identified</a:t>
            </a:r>
          </a:p>
          <a:p>
            <a:pPr marL="0" indent="0">
              <a:buNone/>
            </a:pPr>
            <a:r>
              <a:rPr lang="en-AU" sz="2800" dirty="0"/>
              <a:t>False positive (FP)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 and balanced accuracy</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9A4B1F8-DCC6-64AC-78B7-DF99888E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3" y="1690058"/>
            <a:ext cx="11409362" cy="4060497"/>
          </a:xfrm>
        </p:spPr>
      </p:pic>
    </p:spTree>
    <p:extLst>
      <p:ext uri="{BB962C8B-B14F-4D97-AF65-F5344CB8AC3E}">
        <p14:creationId xmlns:p14="http://schemas.microsoft.com/office/powerpoint/2010/main" val="2877578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F3E6-AA3A-2A72-E959-F643464AE2E1}"/>
              </a:ext>
            </a:extLst>
          </p:cNvPr>
          <p:cNvSpPr>
            <a:spLocks noGrp="1"/>
          </p:cNvSpPr>
          <p:nvPr>
            <p:ph type="title"/>
          </p:nvPr>
        </p:nvSpPr>
        <p:spPr/>
        <p:txBody>
          <a:bodyPr/>
          <a:lstStyle/>
          <a:p>
            <a:r>
              <a:rPr lang="en-AU" dirty="0"/>
              <a:t>But what about ROC curves and AUC</a:t>
            </a:r>
          </a:p>
        </p:txBody>
      </p:sp>
      <p:sp>
        <p:nvSpPr>
          <p:cNvPr id="4" name="Slide Number Placeholder 3">
            <a:extLst>
              <a:ext uri="{FF2B5EF4-FFF2-40B4-BE49-F238E27FC236}">
                <a16:creationId xmlns:a16="http://schemas.microsoft.com/office/drawing/2014/main" id="{C5831F10-4A60-3216-FCFD-CAE2D9DA58FA}"/>
              </a:ext>
            </a:extLst>
          </p:cNvPr>
          <p:cNvSpPr>
            <a:spLocks noGrp="1"/>
          </p:cNvSpPr>
          <p:nvPr>
            <p:ph type="sldNum" sz="quarter" idx="12"/>
          </p:nvPr>
        </p:nvSpPr>
        <p:spPr/>
        <p:txBody>
          <a:bodyPr/>
          <a:lstStyle/>
          <a:p>
            <a:fld id="{DC22DD25-61AE-413C-B4D2-EF2365C9B2E1}" type="slidenum">
              <a:rPr lang="en-AU" noProof="0" smtClean="0"/>
              <a:t>27</a:t>
            </a:fld>
            <a:endParaRPr lang="en-AU" noProof="0"/>
          </a:p>
        </p:txBody>
      </p:sp>
      <p:pic>
        <p:nvPicPr>
          <p:cNvPr id="5122" name="Picture 2" descr="How to Use ROC Curves and Precision-Recall Curves for Classification in  Python">
            <a:extLst>
              <a:ext uri="{FF2B5EF4-FFF2-40B4-BE49-F238E27FC236}">
                <a16:creationId xmlns:a16="http://schemas.microsoft.com/office/drawing/2014/main" id="{84D4E2AF-1864-1919-DD89-B33F48198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579" y="1334783"/>
            <a:ext cx="6380480" cy="4785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22352-E2C4-1FEA-78DD-09A6CCC14C1C}"/>
              </a:ext>
            </a:extLst>
          </p:cNvPr>
          <p:cNvSpPr txBox="1"/>
          <p:nvPr/>
        </p:nvSpPr>
        <p:spPr>
          <a:xfrm>
            <a:off x="563881" y="2545080"/>
            <a:ext cx="4084320" cy="707886"/>
          </a:xfrm>
          <a:prstGeom prst="rect">
            <a:avLst/>
          </a:prstGeom>
          <a:noFill/>
        </p:spPr>
        <p:txBody>
          <a:bodyPr wrap="square" rtlCol="0">
            <a:spAutoFit/>
          </a:bodyPr>
          <a:lstStyle/>
          <a:p>
            <a:r>
              <a:rPr lang="en-AU" sz="2000" dirty="0"/>
              <a:t>Used everywhere! But what do we compute them? </a:t>
            </a:r>
          </a:p>
        </p:txBody>
      </p:sp>
    </p:spTree>
    <p:extLst>
      <p:ext uri="{BB962C8B-B14F-4D97-AF65-F5344CB8AC3E}">
        <p14:creationId xmlns:p14="http://schemas.microsoft.com/office/powerpoint/2010/main" val="40145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28</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25" b="25117"/>
          <a:stretch/>
        </p:blipFill>
        <p:spPr bwMode="auto">
          <a:xfrm>
            <a:off x="6840238" y="1706880"/>
            <a:ext cx="3357820" cy="51511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74EE9F7-6D73-05B4-2F4E-EB1B063B3DF4}"/>
              </a:ext>
            </a:extLst>
          </p:cNvPr>
          <p:cNvSpPr>
            <a:spLocks noGrp="1"/>
          </p:cNvSpPr>
          <p:nvPr>
            <p:ph idx="1"/>
          </p:nvPr>
        </p:nvSpPr>
        <p:spPr>
          <a:xfrm>
            <a:off x="167640" y="2048682"/>
            <a:ext cx="6507480" cy="3849198"/>
          </a:xfrm>
        </p:spPr>
        <p:txBody>
          <a:bodyPr>
            <a:normAutofit/>
          </a:bodyPr>
          <a:lstStyle/>
          <a:p>
            <a:pPr marL="0" indent="0">
              <a:buNone/>
            </a:pPr>
            <a:r>
              <a:rPr lang="en-AU" sz="2800" dirty="0"/>
              <a:t>Imagine a binary classifier that outputs a continuous value</a:t>
            </a:r>
          </a:p>
          <a:p>
            <a:pPr marL="457200" indent="-457200">
              <a:buFont typeface="Arial" panose="020B0604020202020204" pitchFamily="34" charset="0"/>
              <a:buChar char="•"/>
            </a:pPr>
            <a:r>
              <a:rPr lang="en-AU" sz="2800" dirty="0"/>
              <a:t>Could be a probability or just a score</a:t>
            </a:r>
          </a:p>
          <a:p>
            <a:r>
              <a:rPr lang="en-AU" sz="2800" dirty="0"/>
              <a:t>To make a binary classification, we need to threshold the output into two classes. </a:t>
            </a:r>
          </a:p>
          <a:p>
            <a:r>
              <a:rPr lang="en-AU" sz="2800" dirty="0"/>
              <a:t>ROC Curve examines TPR and FPR at all thresholds</a:t>
            </a:r>
          </a:p>
          <a:p>
            <a:pPr marL="0" indent="0">
              <a:buNone/>
            </a:pPr>
            <a:endParaRPr lang="en-AU" sz="2400" dirty="0"/>
          </a:p>
          <a:p>
            <a:pPr marL="0" indent="0">
              <a:buNone/>
            </a:pPr>
            <a:endParaRPr lang="en-AU" dirty="0"/>
          </a:p>
        </p:txBody>
      </p:sp>
      <p:sp>
        <p:nvSpPr>
          <p:cNvPr id="6" name="TextBox 5">
            <a:extLst>
              <a:ext uri="{FF2B5EF4-FFF2-40B4-BE49-F238E27FC236}">
                <a16:creationId xmlns:a16="http://schemas.microsoft.com/office/drawing/2014/main" id="{C81245F7-5DA4-EC61-DDDE-CF82C27B48CC}"/>
              </a:ext>
            </a:extLst>
          </p:cNvPr>
          <p:cNvSpPr txBox="1"/>
          <p:nvPr/>
        </p:nvSpPr>
        <p:spPr>
          <a:xfrm>
            <a:off x="63561" y="6172501"/>
            <a:ext cx="6507480" cy="646331"/>
          </a:xfrm>
          <a:prstGeom prst="rect">
            <a:avLst/>
          </a:prstGeom>
          <a:noFill/>
        </p:spPr>
        <p:txBody>
          <a:bodyPr wrap="square" rtlCol="0">
            <a:spAutoFit/>
          </a:bodyPr>
          <a:lstStyle/>
          <a:p>
            <a:r>
              <a:rPr lang="en-AU" dirty="0"/>
              <a:t>https://</a:t>
            </a:r>
            <a:r>
              <a:rPr lang="en-AU" dirty="0" err="1"/>
              <a:t>towardsdatascience.com</a:t>
            </a:r>
            <a:r>
              <a:rPr lang="en-AU" dirty="0"/>
              <a:t>/understanding-the-roc-curve-in-three-visual-steps-795b1399481c#</a:t>
            </a:r>
          </a:p>
        </p:txBody>
      </p:sp>
    </p:spTree>
    <p:extLst>
      <p:ext uri="{BB962C8B-B14F-4D97-AF65-F5344CB8AC3E}">
        <p14:creationId xmlns:p14="http://schemas.microsoft.com/office/powerpoint/2010/main" val="212979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29</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39781" b="27554"/>
          <a:stretch/>
        </p:blipFill>
        <p:spPr bwMode="auto">
          <a:xfrm>
            <a:off x="271798" y="1386506"/>
            <a:ext cx="10296000" cy="51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400" b="1" dirty="0"/>
              <a:t>By the end of this session, you should be able to:</a:t>
            </a:r>
            <a:r>
              <a:rPr lang="en-AU" sz="2400" dirty="0"/>
              <a:t> </a:t>
            </a:r>
          </a:p>
          <a:p>
            <a:pPr marL="342900" indent="-342900">
              <a:buFont typeface="Arial" panose="020B0604020202020204" pitchFamily="34" charset="0"/>
              <a:buChar char="•"/>
            </a:pPr>
            <a:r>
              <a:rPr lang="en-AU" sz="2400" dirty="0"/>
              <a:t>Give a high-level description of what machine learning is and what it can do</a:t>
            </a:r>
          </a:p>
          <a:p>
            <a:pPr marL="342900" indent="-342900">
              <a:buFont typeface="Arial" panose="020B0604020202020204" pitchFamily="34" charset="0"/>
              <a:buChar char="•"/>
            </a:pPr>
            <a:r>
              <a:rPr lang="en-AU" sz="2400" dirty="0"/>
              <a:t>Understand the basics of evaluating </a:t>
            </a:r>
            <a:r>
              <a:rPr lang="en-AU" sz="2400" b="1" dirty="0"/>
              <a:t>supervised</a:t>
            </a:r>
            <a:r>
              <a:rPr lang="en-AU" sz="2400" dirty="0"/>
              <a:t> machine learning models</a:t>
            </a:r>
          </a:p>
          <a:p>
            <a:pPr marL="342900" indent="-342900">
              <a:buFont typeface="Arial" panose="020B0604020202020204" pitchFamily="34" charset="0"/>
              <a:buChar char="•"/>
            </a:pPr>
            <a:r>
              <a:rPr lang="en-AU" sz="2400" dirty="0"/>
              <a:t>Recognise when evaluation of machine learning models might be optimistically biased</a:t>
            </a:r>
          </a:p>
          <a:p>
            <a:pPr marL="342900" indent="-342900">
              <a:buFont typeface="Arial" panose="020B0604020202020204" pitchFamily="34" charset="0"/>
              <a:buChar char="•"/>
            </a:pPr>
            <a:r>
              <a:rPr lang="en-AU" sz="2400" dirty="0"/>
              <a:t>Have a passing familiarity with different models and metrics </a:t>
            </a:r>
          </a:p>
          <a:p>
            <a:pPr marL="342900" indent="-342900">
              <a:buFont typeface="Arial" panose="020B0604020202020204" pitchFamily="34" charset="0"/>
              <a:buChar char="•"/>
            </a:pPr>
            <a:r>
              <a:rPr lang="en-AU" sz="2400" dirty="0"/>
              <a:t>Play around with some basic python code for implementing machine learning pipelines</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24115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30</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1302" b="-10556"/>
          <a:stretch/>
        </p:blipFill>
        <p:spPr bwMode="auto">
          <a:xfrm>
            <a:off x="213359" y="1449014"/>
            <a:ext cx="11425431" cy="528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31</a:t>
            </a:fld>
            <a:endParaRPr lang="en-AU" noProof="0"/>
          </a:p>
        </p:txBody>
      </p:sp>
      <p:pic>
        <p:nvPicPr>
          <p:cNvPr id="8194" name="Picture 2">
            <a:extLst>
              <a:ext uri="{FF2B5EF4-FFF2-40B4-BE49-F238E27FC236}">
                <a16:creationId xmlns:a16="http://schemas.microsoft.com/office/drawing/2014/main" id="{09596EC7-9F08-4C91-87FE-BDEFCEAD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00" y="1374885"/>
            <a:ext cx="9997440" cy="5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36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1234440" y="179308"/>
            <a:ext cx="11064240" cy="1065848"/>
          </a:xfrm>
        </p:spPr>
        <p:txBody>
          <a:bodyPr>
            <a:normAutofit fontScale="90000"/>
          </a:bodyPr>
          <a:lstStyle/>
          <a:p>
            <a:r>
              <a:rPr lang="en-AU" sz="3600" dirty="0"/>
              <a:t>Receiver operating characteristic </a:t>
            </a:r>
            <a:br>
              <a:rPr lang="en-AU" sz="3600" dirty="0"/>
            </a:br>
            <a:r>
              <a:rPr lang="en-AU" sz="3600" dirty="0"/>
              <a:t>curve (ROC) &amp;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1799352"/>
            <a:ext cx="9080976" cy="4540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337588"/>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242-534B-21FC-A979-BDAE20877199}"/>
              </a:ext>
            </a:extLst>
          </p:cNvPr>
          <p:cNvSpPr>
            <a:spLocks noGrp="1"/>
          </p:cNvSpPr>
          <p:nvPr>
            <p:ph type="title"/>
          </p:nvPr>
        </p:nvSpPr>
        <p:spPr/>
        <p:txBody>
          <a:bodyPr/>
          <a:lstStyle/>
          <a:p>
            <a:r>
              <a:rPr lang="en-AU" dirty="0"/>
              <a:t>Which metric to pick is context specific</a:t>
            </a:r>
          </a:p>
        </p:txBody>
      </p:sp>
      <p:sp>
        <p:nvSpPr>
          <p:cNvPr id="3" name="Content Placeholder 2">
            <a:extLst>
              <a:ext uri="{FF2B5EF4-FFF2-40B4-BE49-F238E27FC236}">
                <a16:creationId xmlns:a16="http://schemas.microsoft.com/office/drawing/2014/main" id="{41B33925-093E-AF72-79EB-7A86F44EEE66}"/>
              </a:ext>
            </a:extLst>
          </p:cNvPr>
          <p:cNvSpPr>
            <a:spLocks noGrp="1"/>
          </p:cNvSpPr>
          <p:nvPr>
            <p:ph idx="1"/>
          </p:nvPr>
        </p:nvSpPr>
        <p:spPr/>
        <p:txBody>
          <a:bodyPr/>
          <a:lstStyle/>
          <a:p>
            <a:r>
              <a:rPr lang="en-AU" sz="2800" dirty="0"/>
              <a:t>Accuracy and AUC are measures of performance overall</a:t>
            </a:r>
          </a:p>
          <a:p>
            <a:endParaRPr lang="en-AU" sz="2800" dirty="0"/>
          </a:p>
          <a:p>
            <a:r>
              <a:rPr lang="en-AU" sz="2800" dirty="0"/>
              <a:t>In screening, we may only be interested in very high or very low risk individuals</a:t>
            </a:r>
          </a:p>
          <a:p>
            <a:r>
              <a:rPr lang="en-AU" sz="2800" dirty="0"/>
              <a:t>	Here, PPV and NPV may be more interesting</a:t>
            </a:r>
          </a:p>
          <a:p>
            <a:endParaRPr lang="en-AU" sz="2800" dirty="0"/>
          </a:p>
          <a:p>
            <a:r>
              <a:rPr lang="en-AU" sz="2800" dirty="0"/>
              <a:t>Costs can also be integrated into these scores to incorporate the cost of measurements or mis-labelling</a:t>
            </a:r>
          </a:p>
        </p:txBody>
      </p:sp>
      <p:sp>
        <p:nvSpPr>
          <p:cNvPr id="4" name="Slide Number Placeholder 3">
            <a:extLst>
              <a:ext uri="{FF2B5EF4-FFF2-40B4-BE49-F238E27FC236}">
                <a16:creationId xmlns:a16="http://schemas.microsoft.com/office/drawing/2014/main" id="{A0480226-2A1C-D0E6-4EE7-F9D2999DB50D}"/>
              </a:ext>
            </a:extLst>
          </p:cNvPr>
          <p:cNvSpPr>
            <a:spLocks noGrp="1"/>
          </p:cNvSpPr>
          <p:nvPr>
            <p:ph type="sldNum" sz="quarter" idx="12"/>
          </p:nvPr>
        </p:nvSpPr>
        <p:spPr/>
        <p:txBody>
          <a:bodyPr/>
          <a:lstStyle/>
          <a:p>
            <a:fld id="{DC22DD25-61AE-413C-B4D2-EF2365C9B2E1}" type="slidenum">
              <a:rPr lang="en-AU" noProof="0" smtClean="0"/>
              <a:t>33</a:t>
            </a:fld>
            <a:endParaRPr lang="en-AU" noProof="0"/>
          </a:p>
        </p:txBody>
      </p:sp>
    </p:spTree>
    <p:extLst>
      <p:ext uri="{BB962C8B-B14F-4D97-AF65-F5344CB8AC3E}">
        <p14:creationId xmlns:p14="http://schemas.microsoft.com/office/powerpoint/2010/main" val="89004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sz="4800"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51952" cy="336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1145847" y="349250"/>
            <a:ext cx="10296000" cy="887360"/>
          </a:xfrm>
        </p:spPr>
        <p:txBody>
          <a:bodyPr/>
          <a:lstStyle/>
          <a:p>
            <a:r>
              <a:rPr lang="en-AU" dirty="0"/>
              <a:t>Linear (or Logistic) regression</a:t>
            </a:r>
          </a:p>
        </p:txBody>
      </p:sp>
    </p:spTree>
    <p:extLst>
      <p:ext uri="{BB962C8B-B14F-4D97-AF65-F5344CB8AC3E}">
        <p14:creationId xmlns:p14="http://schemas.microsoft.com/office/powerpoint/2010/main" val="418120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Penalized regression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49C8E-2D13-024D-A272-285222B0BF45}"/>
                  </a:ext>
                </a:extLst>
              </p:cNvPr>
              <p:cNvSpPr txBox="1"/>
              <p:nvPr/>
            </p:nvSpPr>
            <p:spPr>
              <a:xfrm>
                <a:off x="1143662" y="1455335"/>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xmlns="">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1143662" y="1455335"/>
                <a:ext cx="7172156" cy="1191288"/>
              </a:xfrm>
              <a:prstGeom prst="rect">
                <a:avLst/>
              </a:prstGeom>
              <a:blipFill>
                <a:blip r:embed="rId3"/>
                <a:stretch>
                  <a:fillRect l="-2124" t="-6316" r="-531" b="-4211"/>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2044624" y="1927877"/>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647021" y="2462933"/>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779767" y="3442125"/>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4330651" y="3378313"/>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794266" y="2646619"/>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573567" y="3837907"/>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404647"/>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xmlns="">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404647"/>
                <a:ext cx="11127918" cy="2167132"/>
              </a:xfrm>
              <a:prstGeom prst="rect">
                <a:avLst/>
              </a:prstGeom>
              <a:blipFill>
                <a:blip r:embed="rId4"/>
                <a:stretch>
                  <a:fillRect t="-2339"/>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6020560" y="5724270"/>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31" y="1526421"/>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49ED-0229-A2E5-F939-419D44B9B090}"/>
              </a:ext>
            </a:extLst>
          </p:cNvPr>
          <p:cNvSpPr>
            <a:spLocks noGrp="1"/>
          </p:cNvSpPr>
          <p:nvPr>
            <p:ph type="title"/>
          </p:nvPr>
        </p:nvSpPr>
        <p:spPr/>
        <p:txBody>
          <a:bodyPr/>
          <a:lstStyle/>
          <a:p>
            <a:r>
              <a:rPr lang="en-AU" dirty="0"/>
              <a:t>What you will not learn</a:t>
            </a:r>
          </a:p>
        </p:txBody>
      </p:sp>
      <p:sp>
        <p:nvSpPr>
          <p:cNvPr id="3" name="Content Placeholder 2">
            <a:extLst>
              <a:ext uri="{FF2B5EF4-FFF2-40B4-BE49-F238E27FC236}">
                <a16:creationId xmlns:a16="http://schemas.microsoft.com/office/drawing/2014/main" id="{E6A87533-6862-10DC-6528-6C5C63F64B71}"/>
              </a:ext>
            </a:extLst>
          </p:cNvPr>
          <p:cNvSpPr>
            <a:spLocks noGrp="1"/>
          </p:cNvSpPr>
          <p:nvPr>
            <p:ph idx="1"/>
          </p:nvPr>
        </p:nvSpPr>
        <p:spPr/>
        <p:txBody>
          <a:bodyPr/>
          <a:lstStyle/>
          <a:p>
            <a:pPr marL="342900" indent="-342900">
              <a:buFont typeface="Arial" panose="020B0604020202020204" pitchFamily="34" charset="0"/>
              <a:buChar char="•"/>
            </a:pPr>
            <a:r>
              <a:rPr lang="en-AU" sz="2400" dirty="0"/>
              <a:t>Algorithms underpinning machine learning models</a:t>
            </a:r>
          </a:p>
          <a:p>
            <a:pPr marL="342900" indent="-342900">
              <a:buFont typeface="Arial" panose="020B0604020202020204" pitchFamily="34" charset="0"/>
              <a:buChar char="•"/>
            </a:pPr>
            <a:r>
              <a:rPr lang="en-AU" sz="2400" dirty="0"/>
              <a:t>Anything that is not supervised (reinforcement learning, unsupervised learning)</a:t>
            </a:r>
          </a:p>
          <a:p>
            <a:pPr marL="342900" indent="-342900">
              <a:buFont typeface="Arial" panose="020B0604020202020204" pitchFamily="34" charset="0"/>
              <a:buChar char="•"/>
            </a:pPr>
            <a:r>
              <a:rPr lang="en-AU" sz="2400" dirty="0"/>
              <a:t>How to run the latest and greatest deep-learning/AI models </a:t>
            </a:r>
          </a:p>
          <a:p>
            <a:pPr marL="342900" indent="-342900">
              <a:buFont typeface="Arial" panose="020B0604020202020204" pitchFamily="34" charset="0"/>
              <a:buChar char="•"/>
            </a:pPr>
            <a:r>
              <a:rPr lang="en-AU" sz="2400" dirty="0"/>
              <a:t>Details around data cleaning, engineering, organisation</a:t>
            </a:r>
          </a:p>
        </p:txBody>
      </p:sp>
      <p:sp>
        <p:nvSpPr>
          <p:cNvPr id="4" name="Slide Number Placeholder 3">
            <a:extLst>
              <a:ext uri="{FF2B5EF4-FFF2-40B4-BE49-F238E27FC236}">
                <a16:creationId xmlns:a16="http://schemas.microsoft.com/office/drawing/2014/main" id="{7175716B-69BB-731E-09F5-E6F634B48E02}"/>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325370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330728"/>
            <a:ext cx="2411942" cy="461665"/>
          </a:xfrm>
          <a:prstGeom prst="rect">
            <a:avLst/>
          </a:prstGeom>
          <a:noFill/>
        </p:spPr>
        <p:txBody>
          <a:bodyPr wrap="none" rtlCol="0">
            <a:spAutoFit/>
          </a:bodyPr>
          <a:lstStyle/>
          <a:p>
            <a:r>
              <a:rPr lang="en-AU" sz="2400"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4400471" y="2155707"/>
            <a:ext cx="6063968" cy="461665"/>
          </a:xfrm>
          <a:prstGeom prst="rect">
            <a:avLst/>
          </a:prstGeom>
          <a:noFill/>
        </p:spPr>
        <p:txBody>
          <a:bodyPr wrap="none" rtlCol="0">
            <a:spAutoFit/>
          </a:bodyPr>
          <a:lstStyle/>
          <a:p>
            <a:r>
              <a:rPr lang="en-AU" sz="2400"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8717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8419264" y="2700060"/>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4775484" y="3842405"/>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8419264" y="5006897"/>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5273871" y="2832965"/>
            <a:ext cx="2985754" cy="461665"/>
          </a:xfrm>
          <a:prstGeom prst="rect">
            <a:avLst/>
          </a:prstGeom>
          <a:noFill/>
        </p:spPr>
        <p:txBody>
          <a:bodyPr wrap="none" rtlCol="0">
            <a:spAutoFit/>
          </a:bodyPr>
          <a:lstStyle/>
          <a:p>
            <a:r>
              <a:rPr lang="en-AU" sz="2400"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6234520" y="4207789"/>
            <a:ext cx="4050211" cy="461665"/>
          </a:xfrm>
          <a:prstGeom prst="rect">
            <a:avLst/>
          </a:prstGeom>
          <a:noFill/>
        </p:spPr>
        <p:txBody>
          <a:bodyPr wrap="none" rtlCol="0">
            <a:spAutoFit/>
          </a:bodyPr>
          <a:lstStyle/>
          <a:p>
            <a:r>
              <a:rPr lang="en-AU" sz="2400"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4341418" y="5235220"/>
            <a:ext cx="4077846" cy="830997"/>
          </a:xfrm>
          <a:prstGeom prst="rect">
            <a:avLst/>
          </a:prstGeom>
          <a:noFill/>
        </p:spPr>
        <p:txBody>
          <a:bodyPr wrap="square" rtlCol="0">
            <a:spAutoFit/>
          </a:bodyPr>
          <a:lstStyle/>
          <a:p>
            <a:r>
              <a:rPr lang="en-AU" sz="2400"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905538" y="1265505"/>
            <a:ext cx="10657964" cy="954107"/>
          </a:xfrm>
          <a:prstGeom prst="rect">
            <a:avLst/>
          </a:prstGeom>
          <a:noFill/>
        </p:spPr>
        <p:txBody>
          <a:bodyPr wrap="square" rtlCol="0">
            <a:spAutoFit/>
          </a:bodyPr>
          <a:lstStyle/>
          <a:p>
            <a:r>
              <a:rPr lang="en-AU" sz="2800" dirty="0"/>
              <a:t>We want the models we create on a given set of data to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919112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Fit a few different models on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metrics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model outputs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Get greater familiarity with the </a:t>
            </a:r>
            <a:r>
              <a:rPr lang="en-AU" dirty="0" err="1"/>
              <a:t>sk</a:t>
            </a:r>
            <a:r>
              <a:rPr lang="en-AU" dirty="0"/>
              <a:t>-learn package</a:t>
            </a:r>
          </a:p>
        </p:txBody>
      </p:sp>
    </p:spTree>
    <p:extLst>
      <p:ext uri="{BB962C8B-B14F-4D97-AF65-F5344CB8AC3E}">
        <p14:creationId xmlns:p14="http://schemas.microsoft.com/office/powerpoint/2010/main" val="1638556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Metrics for binary tasks are often but not always quite correlated with each other</a:t>
            </a:r>
          </a:p>
          <a:p>
            <a:r>
              <a:rPr lang="en-AU" dirty="0"/>
              <a:t> - Can vary more when datasets are imbalanced</a:t>
            </a:r>
          </a:p>
          <a:p>
            <a:r>
              <a:rPr lang="en-AU" dirty="0"/>
              <a:t> - Can look quite different when we move to having multiple possible labels</a:t>
            </a:r>
          </a:p>
          <a:p>
            <a:r>
              <a:rPr lang="en-AU" dirty="0"/>
              <a:t>Metrics for continuous values are a different kettle of fish</a:t>
            </a:r>
          </a:p>
          <a:p>
            <a:endParaRPr lang="en-AU" dirty="0"/>
          </a:p>
          <a:p>
            <a:r>
              <a:rPr lang="en-AU" dirty="0"/>
              <a:t>Different models can be extremely different in their outputs! </a:t>
            </a:r>
          </a:p>
          <a:p>
            <a:r>
              <a:rPr lang="en-AU" dirty="0"/>
              <a:t> - Predictive performance may be the same but complexity/interpretability may vary dramatically. </a:t>
            </a:r>
          </a:p>
          <a:p>
            <a:r>
              <a:rPr lang="en-AU" dirty="0"/>
              <a:t> - Computational costs can also vary a lot</a:t>
            </a:r>
          </a:p>
          <a:p>
            <a:endParaRPr lang="en-AU" dirty="0"/>
          </a:p>
          <a:p>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414489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Session 3: 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The right way to train models and evaluate them</a:t>
            </a:r>
          </a:p>
          <a:p>
            <a:pPr marL="342900" indent="-342900">
              <a:buFont typeface="Arial" panose="020B0604020202020204" pitchFamily="34" charset="0"/>
              <a:buChar char="•"/>
            </a:pPr>
            <a:r>
              <a:rPr lang="en-AU" sz="2800" dirty="0"/>
              <a:t>Super critical any time you are making a predictive model</a:t>
            </a:r>
          </a:p>
        </p:txBody>
      </p:sp>
    </p:spTree>
    <p:extLst>
      <p:ext uri="{BB962C8B-B14F-4D97-AF65-F5344CB8AC3E}">
        <p14:creationId xmlns:p14="http://schemas.microsoft.com/office/powerpoint/2010/main" val="47504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sz="2400" dirty="0"/>
              <a:t>Recall</a:t>
            </a:r>
            <a:r>
              <a:rPr lang="en-AU" sz="2400" b="1" dirty="0"/>
              <a:t>: Primary goal </a:t>
            </a:r>
            <a:r>
              <a:rPr lang="en-AU" sz="2400" dirty="0"/>
              <a:t>is model generalisation</a:t>
            </a:r>
          </a:p>
          <a:p>
            <a:endParaRPr lang="en-AU" sz="2400" dirty="0"/>
          </a:p>
          <a:p>
            <a:r>
              <a:rPr lang="en-AU" sz="2400" dirty="0"/>
              <a:t>If we have two datasets, life is easy (sort of)</a:t>
            </a:r>
          </a:p>
          <a:p>
            <a:pPr lvl="1"/>
            <a:r>
              <a:rPr lang="en-AU" sz="2400" dirty="0"/>
              <a:t>Train model on one</a:t>
            </a:r>
          </a:p>
          <a:p>
            <a:pPr lvl="1"/>
            <a:r>
              <a:rPr lang="en-AU" sz="2400" dirty="0"/>
              <a:t>Test on remaining</a:t>
            </a:r>
          </a:p>
          <a:p>
            <a:endParaRPr lang="en-AU" sz="2400" dirty="0"/>
          </a:p>
          <a:p>
            <a:r>
              <a:rPr lang="en-AU" sz="2400" dirty="0"/>
              <a:t>But what if we only have a single dataset?</a:t>
            </a:r>
          </a:p>
          <a:p>
            <a:pPr marL="457200" lvl="1" indent="0">
              <a:buNone/>
            </a:pPr>
            <a:endParaRPr lang="en-AU" sz="2400" dirty="0"/>
          </a:p>
          <a:p>
            <a:endParaRPr lang="en-AU" sz="2400" dirty="0"/>
          </a:p>
          <a:p>
            <a:endParaRPr lang="en-AU" sz="2400" dirty="0"/>
          </a:p>
        </p:txBody>
      </p:sp>
      <p:sp>
        <p:nvSpPr>
          <p:cNvPr id="4" name="TextBox 3">
            <a:extLst>
              <a:ext uri="{FF2B5EF4-FFF2-40B4-BE49-F238E27FC236}">
                <a16:creationId xmlns:a16="http://schemas.microsoft.com/office/drawing/2014/main" id="{FBA28C98-66DD-E846-534A-4B2D8CEBDBF8}"/>
              </a:ext>
            </a:extLst>
          </p:cNvPr>
          <p:cNvSpPr txBox="1"/>
          <p:nvPr/>
        </p:nvSpPr>
        <p:spPr>
          <a:xfrm>
            <a:off x="6335487" y="166653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14633B9E-04FE-A8E1-DD96-C82F7A62E117}"/>
              </a:ext>
            </a:extLst>
          </p:cNvPr>
          <p:cNvSpPr txBox="1"/>
          <p:nvPr/>
        </p:nvSpPr>
        <p:spPr>
          <a:xfrm>
            <a:off x="8512380" y="1640501"/>
            <a:ext cx="3457800" cy="646331"/>
          </a:xfrm>
          <a:prstGeom prst="rect">
            <a:avLst/>
          </a:prstGeom>
          <a:noFill/>
        </p:spPr>
        <p:txBody>
          <a:bodyPr wrap="squar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F087DD06-8337-E23D-77BA-23D56A946A40}"/>
              </a:ext>
            </a:extLst>
          </p:cNvPr>
          <p:cNvSpPr/>
          <p:nvPr/>
        </p:nvSpPr>
        <p:spPr>
          <a:xfrm>
            <a:off x="6773293" y="2386012"/>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5B2E84A-A9E6-CA4A-3189-DBABBC32DC2B}"/>
              </a:ext>
            </a:extLst>
          </p:cNvPr>
          <p:cNvSpPr/>
          <p:nvPr/>
        </p:nvSpPr>
        <p:spPr>
          <a:xfrm>
            <a:off x="9336475" y="2394918"/>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3320C62D-D63A-2B5F-1751-2060049F5C9F}"/>
              </a:ext>
            </a:extLst>
          </p:cNvPr>
          <p:cNvSpPr txBox="1"/>
          <p:nvPr/>
        </p:nvSpPr>
        <p:spPr>
          <a:xfrm>
            <a:off x="6278080" y="4408607"/>
            <a:ext cx="1853264" cy="369332"/>
          </a:xfrm>
          <a:prstGeom prst="rect">
            <a:avLst/>
          </a:prstGeom>
          <a:noFill/>
        </p:spPr>
        <p:txBody>
          <a:bodyPr wrap="none" rtlCol="0">
            <a:spAutoFit/>
          </a:bodyPr>
          <a:lstStyle/>
          <a:p>
            <a:r>
              <a:rPr lang="en-AU" b="1" u="sng" dirty="0"/>
              <a:t>Data I have today</a:t>
            </a:r>
          </a:p>
        </p:txBody>
      </p:sp>
      <p:sp>
        <p:nvSpPr>
          <p:cNvPr id="9" name="Can 8">
            <a:extLst>
              <a:ext uri="{FF2B5EF4-FFF2-40B4-BE49-F238E27FC236}">
                <a16:creationId xmlns:a16="http://schemas.microsoft.com/office/drawing/2014/main" id="{93A923CC-D090-BD24-5121-EDE9FF626059}"/>
              </a:ext>
            </a:extLst>
          </p:cNvPr>
          <p:cNvSpPr/>
          <p:nvPr/>
        </p:nvSpPr>
        <p:spPr>
          <a:xfrm>
            <a:off x="6734132" y="4949666"/>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2C9085A-0622-E7C2-2A2B-E22BB385803E}"/>
              </a:ext>
            </a:extLst>
          </p:cNvPr>
          <p:cNvSpPr txBox="1"/>
          <p:nvPr/>
        </p:nvSpPr>
        <p:spPr>
          <a:xfrm>
            <a:off x="9500975" y="4949666"/>
            <a:ext cx="824265" cy="646331"/>
          </a:xfrm>
          <a:prstGeom prst="rect">
            <a:avLst/>
          </a:prstGeom>
          <a:noFill/>
        </p:spPr>
        <p:txBody>
          <a:bodyPr wrap="none" rtlCol="0">
            <a:spAutoFit/>
          </a:bodyPr>
          <a:lstStyle/>
          <a:p>
            <a:r>
              <a:rPr lang="en-AU" sz="3600" dirty="0"/>
              <a:t>???</a:t>
            </a:r>
          </a:p>
        </p:txBody>
      </p:sp>
    </p:spTree>
    <p:extLst>
      <p:ext uri="{BB962C8B-B14F-4D97-AF65-F5344CB8AC3E}">
        <p14:creationId xmlns:p14="http://schemas.microsoft.com/office/powerpoint/2010/main" val="424655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1: Concepts</a:t>
            </a:r>
          </a:p>
        </p:txBody>
      </p:sp>
    </p:spTree>
    <p:extLst>
      <p:ext uri="{BB962C8B-B14F-4D97-AF65-F5344CB8AC3E}">
        <p14:creationId xmlns:p14="http://schemas.microsoft.com/office/powerpoint/2010/main" val="2830911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Autofit/>
          </a:bodyPr>
          <a:lstStyle/>
          <a:p>
            <a:r>
              <a:rPr lang="en-AU" sz="3000" dirty="0"/>
              <a:t>Train model on the entire dataset</a:t>
            </a:r>
          </a:p>
          <a:p>
            <a:r>
              <a:rPr lang="en-AU" sz="3000" dirty="0"/>
              <a:t>Evaluate performance on the same data you used to build the model</a:t>
            </a:r>
          </a:p>
          <a:p>
            <a:r>
              <a:rPr lang="en-AU" sz="3000" b="1" dirty="0"/>
              <a:t>Pro</a:t>
            </a:r>
            <a:r>
              <a:rPr lang="en-AU" sz="3000" dirty="0"/>
              <a:t>: </a:t>
            </a:r>
          </a:p>
          <a:p>
            <a:pPr lvl="1"/>
            <a:r>
              <a:rPr lang="en-AU" sz="3000" dirty="0"/>
              <a:t>Trivial</a:t>
            </a:r>
          </a:p>
          <a:p>
            <a:r>
              <a:rPr lang="en-AU" sz="3000" b="1" dirty="0"/>
              <a:t>Con:</a:t>
            </a:r>
          </a:p>
          <a:p>
            <a:pPr lvl="1"/>
            <a:r>
              <a:rPr lang="en-AU" sz="3000" u="sng" dirty="0"/>
              <a:t>Provides no insight into generalisation!!</a:t>
            </a:r>
          </a:p>
          <a:p>
            <a:endParaRPr lang="en-AU" sz="3000" dirty="0"/>
          </a:p>
          <a:p>
            <a:r>
              <a:rPr lang="en-AU" sz="3000"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sz="3000" dirty="0"/>
              <a:t>Split the data into two parts: </a:t>
            </a:r>
          </a:p>
          <a:p>
            <a:pPr marL="0" indent="0">
              <a:buNone/>
            </a:pPr>
            <a:endParaRPr lang="en-AU" sz="3000" dirty="0"/>
          </a:p>
          <a:p>
            <a:pPr lvl="1"/>
            <a:r>
              <a:rPr lang="en-AU" sz="3000" dirty="0"/>
              <a:t>Use X% for </a:t>
            </a:r>
            <a:r>
              <a:rPr lang="en-AU" sz="3000" b="1" dirty="0"/>
              <a:t>training</a:t>
            </a:r>
            <a:r>
              <a:rPr lang="en-AU" sz="3000" dirty="0"/>
              <a:t> </a:t>
            </a:r>
            <a:r>
              <a:rPr lang="en-AU" sz="3000" dirty="0" err="1"/>
              <a:t>i.e</a:t>
            </a:r>
            <a:r>
              <a:rPr lang="en-AU" sz="3000" dirty="0"/>
              <a:t> model construction</a:t>
            </a:r>
          </a:p>
          <a:p>
            <a:pPr lvl="1"/>
            <a:r>
              <a:rPr lang="en-AU" sz="3000" dirty="0"/>
              <a:t>Use 100-X% for </a:t>
            </a:r>
            <a:r>
              <a:rPr lang="en-AU" sz="3000" b="1" dirty="0"/>
              <a:t>testing</a:t>
            </a:r>
            <a:r>
              <a:rPr lang="en-AU" sz="3000" dirty="0"/>
              <a:t> i.e. model evaluation</a:t>
            </a:r>
          </a:p>
          <a:p>
            <a:pPr lvl="1"/>
            <a:endParaRPr lang="en-AU" sz="3000" dirty="0"/>
          </a:p>
          <a:p>
            <a:r>
              <a:rPr lang="en-AU" sz="3000" dirty="0"/>
              <a:t>If comparing models, best model has best test set score</a:t>
            </a:r>
          </a:p>
          <a:p>
            <a:pPr lvl="1"/>
            <a:endParaRPr lang="en-AU" sz="3000" dirty="0"/>
          </a:p>
        </p:txBody>
      </p:sp>
    </p:spTree>
    <p:extLst>
      <p:ext uri="{BB962C8B-B14F-4D97-AF65-F5344CB8AC3E}">
        <p14:creationId xmlns:p14="http://schemas.microsoft.com/office/powerpoint/2010/main" val="3502462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Acceptable with large datasets and very computationally expensive models. But otherwise not ideal</a:t>
            </a:r>
          </a:p>
        </p:txBody>
      </p:sp>
    </p:spTree>
    <p:extLst>
      <p:ext uri="{BB962C8B-B14F-4D97-AF65-F5344CB8AC3E}">
        <p14:creationId xmlns:p14="http://schemas.microsoft.com/office/powerpoint/2010/main" val="3593044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sz="2800" dirty="0"/>
              <a:t>Performance varies depending on how we split the data</a:t>
            </a:r>
          </a:p>
          <a:p>
            <a:endParaRPr lang="en-AU" sz="2800" dirty="0"/>
          </a:p>
          <a:p>
            <a:r>
              <a:rPr lang="en-AU" sz="2800" dirty="0"/>
              <a:t>What if we run 1000 times and only report the split that leads to best performance?</a:t>
            </a:r>
          </a:p>
          <a:p>
            <a:pPr lvl="1"/>
            <a:r>
              <a:rPr lang="en-AU" sz="2800" dirty="0"/>
              <a:t>Improvement can be extremely large due to chance</a:t>
            </a:r>
          </a:p>
          <a:p>
            <a:pPr lvl="1"/>
            <a:endParaRPr lang="en-AU" sz="2800" dirty="0"/>
          </a:p>
          <a:p>
            <a:r>
              <a:rPr lang="en-AU" sz="2800"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Autofit/>
          </a:bodyPr>
          <a:lstStyle/>
          <a:p>
            <a:pPr marL="457200" indent="-457200">
              <a:buFont typeface="Arial" panose="020B0604020202020204" pitchFamily="34" charset="0"/>
              <a:buChar char="•"/>
            </a:pPr>
            <a:r>
              <a:rPr lang="en-AU" sz="3000" dirty="0"/>
              <a:t>Split the data into </a:t>
            </a:r>
            <a:r>
              <a:rPr lang="en-AU" sz="3000" b="1" dirty="0"/>
              <a:t>K</a:t>
            </a:r>
            <a:r>
              <a:rPr lang="en-AU" sz="3000" dirty="0"/>
              <a:t> equal size parts (folds)</a:t>
            </a:r>
          </a:p>
          <a:p>
            <a:pPr marL="457200" indent="-457200">
              <a:buFont typeface="Arial" panose="020B0604020202020204" pitchFamily="34" charset="0"/>
              <a:buChar char="•"/>
            </a:pPr>
            <a:r>
              <a:rPr lang="en-AU" sz="3000" dirty="0"/>
              <a:t>For each fold </a:t>
            </a:r>
          </a:p>
          <a:p>
            <a:pPr marL="725488" lvl="2" indent="-317500"/>
            <a:r>
              <a:rPr lang="en-AU" sz="2400" dirty="0"/>
              <a:t>Use all other folds, for </a:t>
            </a:r>
            <a:r>
              <a:rPr lang="en-AU" sz="2400" b="1" dirty="0"/>
              <a:t>training</a:t>
            </a:r>
          </a:p>
          <a:p>
            <a:pPr marL="725488" lvl="2" indent="-317500"/>
            <a:r>
              <a:rPr lang="en-AU" sz="2400" dirty="0"/>
              <a:t>Use fold as </a:t>
            </a:r>
            <a:r>
              <a:rPr lang="en-AU" sz="2400" b="1" dirty="0"/>
              <a:t>testing</a:t>
            </a:r>
            <a:r>
              <a:rPr lang="en-AU" sz="2400" dirty="0"/>
              <a:t> i.e. model evaluation</a:t>
            </a:r>
          </a:p>
          <a:p>
            <a:pPr marL="457200" indent="-457200">
              <a:buFont typeface="Arial" panose="020B0604020202020204" pitchFamily="34" charset="0"/>
              <a:buChar char="•"/>
            </a:pPr>
            <a:r>
              <a:rPr lang="en-AU" sz="3000" dirty="0"/>
              <a:t>Constructs </a:t>
            </a:r>
            <a:r>
              <a:rPr lang="en-AU" sz="3000" b="1" dirty="0"/>
              <a:t>K models</a:t>
            </a:r>
          </a:p>
          <a:p>
            <a:pPr marL="457200" indent="-457200">
              <a:buFont typeface="Arial" panose="020B0604020202020204" pitchFamily="34" charset="0"/>
              <a:buChar char="•"/>
            </a:pPr>
            <a:r>
              <a:rPr lang="en-AU" sz="3000" b="1" i="1" dirty="0"/>
              <a:t>Variant</a:t>
            </a:r>
            <a:r>
              <a:rPr lang="en-AU" sz="3000" i="1" dirty="0"/>
              <a:t>:</a:t>
            </a:r>
            <a:r>
              <a:rPr lang="en-AU" sz="3000" dirty="0"/>
              <a:t> repeat procedure </a:t>
            </a:r>
            <a:r>
              <a:rPr lang="en-AU" sz="3000" b="1" dirty="0"/>
              <a:t>R</a:t>
            </a:r>
            <a:r>
              <a:rPr lang="en-AU" sz="3000" dirty="0"/>
              <a:t> times to further reduce sampling bias. Construct </a:t>
            </a:r>
            <a:r>
              <a:rPr lang="en-AU" sz="3000" b="1" dirty="0"/>
              <a:t>R x K</a:t>
            </a:r>
            <a:r>
              <a:rPr lang="en-AU" sz="3000" dirty="0"/>
              <a:t> models</a:t>
            </a:r>
          </a:p>
          <a:p>
            <a:pPr marL="457200" indent="-457200">
              <a:buFont typeface="Arial" panose="020B0604020202020204" pitchFamily="34" charset="0"/>
              <a:buChar char="•"/>
            </a:pPr>
            <a:r>
              <a:rPr lang="en-AU" sz="3000" dirty="0"/>
              <a:t>If comparing models, best model has mean/median test score</a:t>
            </a:r>
          </a:p>
          <a:p>
            <a:pPr lvl="1"/>
            <a:endParaRPr lang="en-AU" sz="3000" dirty="0"/>
          </a:p>
        </p:txBody>
      </p:sp>
    </p:spTree>
    <p:extLst>
      <p:ext uri="{BB962C8B-B14F-4D97-AF65-F5344CB8AC3E}">
        <p14:creationId xmlns:p14="http://schemas.microsoft.com/office/powerpoint/2010/main" val="196255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fontScale="92500"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a:t>
            </a:r>
          </a:p>
          <a:p>
            <a:r>
              <a:rPr lang="en-AU" sz="3200" dirty="0"/>
              <a:t>Recommended for a wide range of problems!</a:t>
            </a:r>
          </a:p>
        </p:txBody>
      </p:sp>
    </p:spTree>
    <p:extLst>
      <p:ext uri="{BB962C8B-B14F-4D97-AF65-F5344CB8AC3E}">
        <p14:creationId xmlns:p14="http://schemas.microsoft.com/office/powerpoint/2010/main" val="475023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Data leakage and learning “uninteresting” things</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57</a:t>
            </a:fld>
            <a:endParaRPr lang="en-AU" noProof="0"/>
          </a:p>
        </p:txBody>
      </p:sp>
      <p:sp>
        <p:nvSpPr>
          <p:cNvPr id="3" name="TextBox 2">
            <a:extLst>
              <a:ext uri="{FF2B5EF4-FFF2-40B4-BE49-F238E27FC236}">
                <a16:creationId xmlns:a16="http://schemas.microsoft.com/office/drawing/2014/main" id="{37226570-617B-5830-9480-72206E5481D1}"/>
              </a:ext>
            </a:extLst>
          </p:cNvPr>
          <p:cNvSpPr txBox="1"/>
          <p:nvPr/>
        </p:nvSpPr>
        <p:spPr>
          <a:xfrm>
            <a:off x="655321" y="1524000"/>
            <a:ext cx="10805160" cy="707886"/>
          </a:xfrm>
          <a:prstGeom prst="rect">
            <a:avLst/>
          </a:prstGeom>
          <a:noFill/>
        </p:spPr>
        <p:txBody>
          <a:bodyPr wrap="square" rtlCol="0">
            <a:spAutoFit/>
          </a:bodyPr>
          <a:lstStyle/>
          <a:p>
            <a:r>
              <a:rPr lang="en-AU" sz="2000" dirty="0"/>
              <a:t>Even when you cross validate, you need to make sure that you have no information about test dataset in your training dataset. This can be subtle.</a:t>
            </a:r>
          </a:p>
        </p:txBody>
      </p:sp>
      <p:pic>
        <p:nvPicPr>
          <p:cNvPr id="9" name="Picture 8">
            <a:extLst>
              <a:ext uri="{FF2B5EF4-FFF2-40B4-BE49-F238E27FC236}">
                <a16:creationId xmlns:a16="http://schemas.microsoft.com/office/drawing/2014/main" id="{DDDF94CE-D22B-18A2-52B9-1E48D970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600" y="2231886"/>
            <a:ext cx="3464560" cy="3464560"/>
          </a:xfrm>
          <a:prstGeom prst="rect">
            <a:avLst/>
          </a:prstGeom>
        </p:spPr>
      </p:pic>
      <p:sp>
        <p:nvSpPr>
          <p:cNvPr id="10" name="TextBox 9">
            <a:extLst>
              <a:ext uri="{FF2B5EF4-FFF2-40B4-BE49-F238E27FC236}">
                <a16:creationId xmlns:a16="http://schemas.microsoft.com/office/drawing/2014/main" id="{5B4C5327-32CC-E282-1E26-D7CC695F954A}"/>
              </a:ext>
            </a:extLst>
          </p:cNvPr>
          <p:cNvSpPr txBox="1"/>
          <p:nvPr/>
        </p:nvSpPr>
        <p:spPr>
          <a:xfrm>
            <a:off x="7620490" y="5663313"/>
            <a:ext cx="4185569" cy="646331"/>
          </a:xfrm>
          <a:prstGeom prst="rect">
            <a:avLst/>
          </a:prstGeom>
          <a:noFill/>
        </p:spPr>
        <p:txBody>
          <a:bodyPr wrap="none" rtlCol="0">
            <a:spAutoFit/>
          </a:bodyPr>
          <a:lstStyle/>
          <a:p>
            <a:r>
              <a:rPr lang="en-AU" dirty="0"/>
              <a:t>Learning hospital label in image instead of </a:t>
            </a:r>
            <a:br>
              <a:rPr lang="en-AU" dirty="0"/>
            </a:br>
            <a:r>
              <a:rPr lang="en-AU" dirty="0"/>
              <a:t>lung status</a:t>
            </a:r>
          </a:p>
        </p:txBody>
      </p:sp>
      <p:pic>
        <p:nvPicPr>
          <p:cNvPr id="9218" name="Picture 2" descr="Grass-Fed vs. Grain-Fed Beef — What's the Difference?">
            <a:extLst>
              <a:ext uri="{FF2B5EF4-FFF2-40B4-BE49-F238E27FC236}">
                <a16:creationId xmlns:a16="http://schemas.microsoft.com/office/drawing/2014/main" id="{815920E1-B229-ECBF-FC63-6A550DA169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4044" r="49345" b="-5292"/>
          <a:stretch/>
        </p:blipFill>
        <p:spPr bwMode="auto">
          <a:xfrm>
            <a:off x="4811246" y="2231886"/>
            <a:ext cx="2697480" cy="18299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B69055-5719-6D6D-8C64-5EFBE33E1FCD}"/>
              </a:ext>
            </a:extLst>
          </p:cNvPr>
          <p:cNvSpPr txBox="1"/>
          <p:nvPr/>
        </p:nvSpPr>
        <p:spPr>
          <a:xfrm>
            <a:off x="5135513" y="4121793"/>
            <a:ext cx="1374543" cy="369332"/>
          </a:xfrm>
          <a:prstGeom prst="rect">
            <a:avLst/>
          </a:prstGeom>
          <a:noFill/>
        </p:spPr>
        <p:txBody>
          <a:bodyPr wrap="none" rtlCol="0">
            <a:spAutoFit/>
          </a:bodyPr>
          <a:lstStyle/>
          <a:p>
            <a:r>
              <a:rPr lang="en-AU" dirty="0"/>
              <a:t>Predict COW</a:t>
            </a:r>
          </a:p>
        </p:txBody>
      </p:sp>
      <p:pic>
        <p:nvPicPr>
          <p:cNvPr id="9220" name="Picture 4" descr="Cow on road: To err fatally is human, so forgive bovine ...">
            <a:extLst>
              <a:ext uri="{FF2B5EF4-FFF2-40B4-BE49-F238E27FC236}">
                <a16:creationId xmlns:a16="http://schemas.microsoft.com/office/drawing/2014/main" id="{CBBBE500-E4ED-B3FD-C102-73C16930B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60" r="40191"/>
          <a:stretch/>
        </p:blipFill>
        <p:spPr bwMode="auto">
          <a:xfrm>
            <a:off x="4811246" y="4551042"/>
            <a:ext cx="2263542" cy="15463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C8EB84-E046-DB47-B6F8-4C41748E7C5A}"/>
              </a:ext>
            </a:extLst>
          </p:cNvPr>
          <p:cNvSpPr txBox="1"/>
          <p:nvPr/>
        </p:nvSpPr>
        <p:spPr>
          <a:xfrm>
            <a:off x="5581268" y="6401927"/>
            <a:ext cx="1279709" cy="369332"/>
          </a:xfrm>
          <a:prstGeom prst="rect">
            <a:avLst/>
          </a:prstGeom>
          <a:noFill/>
        </p:spPr>
        <p:txBody>
          <a:bodyPr wrap="none" rtlCol="0">
            <a:spAutoFit/>
          </a:bodyPr>
          <a:lstStyle/>
          <a:p>
            <a:r>
              <a:rPr lang="en-AU" dirty="0"/>
              <a:t>Predict CAR</a:t>
            </a:r>
          </a:p>
        </p:txBody>
      </p:sp>
      <p:pic>
        <p:nvPicPr>
          <p:cNvPr id="9224" name="Picture 8" descr="Overfitting : r/algotrading">
            <a:extLst>
              <a:ext uri="{FF2B5EF4-FFF2-40B4-BE49-F238E27FC236}">
                <a16:creationId xmlns:a16="http://schemas.microsoft.com/office/drawing/2014/main" id="{F50ADF5F-8691-0030-F68A-4904A3386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4" y="2287123"/>
            <a:ext cx="3811925" cy="25412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2A45FA-2FCB-C9E7-153E-F26C3D2EBBD7}"/>
              </a:ext>
            </a:extLst>
          </p:cNvPr>
          <p:cNvSpPr txBox="1"/>
          <p:nvPr/>
        </p:nvSpPr>
        <p:spPr>
          <a:xfrm>
            <a:off x="405864" y="4883643"/>
            <a:ext cx="3734099" cy="646331"/>
          </a:xfrm>
          <a:prstGeom prst="rect">
            <a:avLst/>
          </a:prstGeom>
          <a:noFill/>
        </p:spPr>
        <p:txBody>
          <a:bodyPr wrap="none" rtlCol="0">
            <a:spAutoFit/>
          </a:bodyPr>
          <a:lstStyle/>
          <a:p>
            <a:r>
              <a:rPr lang="en-AU" dirty="0"/>
              <a:t>Near perfect prediction  -</a:t>
            </a:r>
            <a:br>
              <a:rPr lang="en-AU" dirty="0"/>
            </a:br>
            <a:r>
              <a:rPr lang="en-AU" dirty="0"/>
              <a:t> typically an indicator of data leakage</a:t>
            </a:r>
          </a:p>
        </p:txBody>
      </p:sp>
    </p:spTree>
    <p:extLst>
      <p:ext uri="{BB962C8B-B14F-4D97-AF65-F5344CB8AC3E}">
        <p14:creationId xmlns:p14="http://schemas.microsoft.com/office/powerpoint/2010/main" val="33191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a:xfrm>
            <a:off x="316356" y="1562895"/>
            <a:ext cx="11408409" cy="4376944"/>
          </a:xfrm>
        </p:spPr>
        <p:txBody>
          <a:bodyPr/>
          <a:lstStyle/>
          <a:p>
            <a:r>
              <a:rPr lang="en-AU" sz="2800" dirty="0"/>
              <a:t>Fit some different machine learning classifiers</a:t>
            </a:r>
          </a:p>
          <a:p>
            <a:endParaRPr lang="en-AU" sz="2800" dirty="0"/>
          </a:p>
          <a:p>
            <a:r>
              <a:rPr lang="en-AU" sz="2800" dirty="0"/>
              <a:t>Evaluate performance using training/test split</a:t>
            </a:r>
          </a:p>
          <a:p>
            <a:endParaRPr lang="en-AU" sz="2800" dirty="0"/>
          </a:p>
          <a:p>
            <a:r>
              <a:rPr lang="en-AU" sz="2800"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400" dirty="0"/>
              <a:t>What is machine learning?</a:t>
            </a:r>
          </a:p>
          <a:p>
            <a:pPr marL="342900" indent="-342900">
              <a:buFont typeface="Arial" panose="020B0604020202020204" pitchFamily="34" charset="0"/>
              <a:buChar char="•"/>
            </a:pPr>
            <a:r>
              <a:rPr lang="en-AU" sz="2400" dirty="0"/>
              <a:t>How does machine learning differ from other types of related fields?</a:t>
            </a:r>
          </a:p>
          <a:p>
            <a:pPr marL="342900" indent="-342900">
              <a:buFont typeface="Arial" panose="020B0604020202020204" pitchFamily="34" charset="0"/>
              <a:buChar char="•"/>
            </a:pPr>
            <a:r>
              <a:rPr lang="en-AU" sz="2400" dirty="0"/>
              <a:t>What is the most common goal of machine learning?</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1343153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800" dirty="0"/>
              <a:t>Test train split sees large performance differences</a:t>
            </a:r>
          </a:p>
          <a:p>
            <a:pPr marL="457200" lvl="1" indent="0">
              <a:buNone/>
            </a:pPr>
            <a:endParaRPr lang="en-AU" sz="2800" dirty="0"/>
          </a:p>
          <a:p>
            <a:r>
              <a:rPr lang="en-AU" sz="2800" dirty="0"/>
              <a:t>More variables, more variability</a:t>
            </a:r>
          </a:p>
          <a:p>
            <a:endParaRPr lang="en-AU" sz="2800" dirty="0"/>
          </a:p>
          <a:p>
            <a:r>
              <a:rPr lang="en-AU" sz="2800" dirty="0"/>
              <a:t>Cross-validation takes a little time to run</a:t>
            </a:r>
          </a:p>
          <a:p>
            <a:endParaRPr lang="en-AU" sz="2800" dirty="0"/>
          </a:p>
          <a:p>
            <a:r>
              <a:rPr lang="en-AU" sz="2800" dirty="0"/>
              <a:t>Some models require careful parameter selection</a:t>
            </a:r>
          </a:p>
          <a:p>
            <a:endParaRPr lang="en-AU" sz="2800" dirty="0"/>
          </a:p>
          <a:p>
            <a:endParaRPr lang="en-AU" sz="2800" dirty="0"/>
          </a:p>
          <a:p>
            <a:pPr lvl="1"/>
            <a:endParaRPr lang="en-AU" sz="2800" dirty="0"/>
          </a:p>
          <a:p>
            <a:r>
              <a:rPr lang="en-AU" sz="2800" dirty="0"/>
              <a:t>7</a:t>
            </a:r>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fontScale="90000"/>
          </a:bodyPr>
          <a:lstStyle/>
          <a:p>
            <a:r>
              <a:rPr lang="en-AU" b="1" dirty="0"/>
              <a:t>Session 4: model section </a:t>
            </a:r>
            <a:br>
              <a:rPr lang="en-AU" b="1" dirty="0"/>
            </a:br>
            <a:br>
              <a:rPr lang="en-AU" b="1" dirty="0"/>
            </a:br>
            <a:r>
              <a:rPr lang="en-AU" sz="4800" b="1" dirty="0"/>
              <a:t>Feature selection &amp; </a:t>
            </a:r>
            <a:br>
              <a:rPr lang="en-AU" sz="4800" b="1" dirty="0"/>
            </a:br>
            <a:r>
              <a:rPr lang="en-AU" sz="4800" b="1" dirty="0"/>
              <a:t>hyperparameter tuning</a:t>
            </a:r>
            <a:endParaRPr lang="en-AU" b="1" dirty="0"/>
          </a:p>
        </p:txBody>
      </p:sp>
    </p:spTree>
    <p:extLst>
      <p:ext uri="{BB962C8B-B14F-4D97-AF65-F5344CB8AC3E}">
        <p14:creationId xmlns:p14="http://schemas.microsoft.com/office/powerpoint/2010/main" val="3857529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a:xfrm>
            <a:off x="316356" y="1532415"/>
            <a:ext cx="5779643" cy="4376944"/>
          </a:xfrm>
        </p:spPr>
        <p:txBody>
          <a:bodyPr/>
          <a:lstStyle/>
          <a:p>
            <a:r>
              <a:rPr lang="en-AU" sz="2800" dirty="0"/>
              <a:t>In notebook, we have lots of irrelevant “noise” features. What about in real data?</a:t>
            </a:r>
          </a:p>
          <a:p>
            <a:endParaRPr lang="en-AU" sz="2800" dirty="0"/>
          </a:p>
          <a:p>
            <a:r>
              <a:rPr lang="en-AU" sz="2800" dirty="0"/>
              <a:t>Often we hypothesises or explicitly know that only a subset of features are relevant for a given predictive task</a:t>
            </a:r>
          </a:p>
          <a:p>
            <a:endParaRPr lang="en-AU" sz="2800" dirty="0"/>
          </a:p>
          <a:p>
            <a:pPr lvl="1"/>
            <a:endParaRPr lang="en-AU" dirty="0"/>
          </a:p>
        </p:txBody>
      </p:sp>
      <p:pic>
        <p:nvPicPr>
          <p:cNvPr id="4" name="Picture 2">
            <a:extLst>
              <a:ext uri="{FF2B5EF4-FFF2-40B4-BE49-F238E27FC236}">
                <a16:creationId xmlns:a16="http://schemas.microsoft.com/office/drawing/2014/main" id="{6A6E18EE-CB33-DA17-D4EE-BE7F35317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440" y="1472027"/>
            <a:ext cx="5646449" cy="322189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ED6D03C-3DDD-68E4-0F0D-18895D423CF6}"/>
              </a:ext>
            </a:extLst>
          </p:cNvPr>
          <p:cNvSpPr txBox="1">
            <a:spLocks/>
          </p:cNvSpPr>
          <p:nvPr/>
        </p:nvSpPr>
        <p:spPr>
          <a:xfrm>
            <a:off x="316356" y="5077308"/>
            <a:ext cx="11006965" cy="1385626"/>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sz="2800" b="1" dirty="0"/>
              <a:t>Feature selection</a:t>
            </a:r>
            <a:r>
              <a:rPr lang="en-AU" sz="2800" dirty="0"/>
              <a:t> is the act of selecting only a subset of measurements need for the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EB97-2F39-2810-8331-D0F032EA2AB1}"/>
              </a:ext>
            </a:extLst>
          </p:cNvPr>
          <p:cNvSpPr>
            <a:spLocks noGrp="1"/>
          </p:cNvSpPr>
          <p:nvPr>
            <p:ph type="title"/>
          </p:nvPr>
        </p:nvSpPr>
        <p:spPr/>
        <p:txBody>
          <a:bodyPr/>
          <a:lstStyle/>
          <a:p>
            <a:r>
              <a:rPr lang="en-AU" dirty="0"/>
              <a:t>Hyper parameters</a:t>
            </a:r>
          </a:p>
        </p:txBody>
      </p:sp>
      <p:sp>
        <p:nvSpPr>
          <p:cNvPr id="4" name="Slide Number Placeholder 3">
            <a:extLst>
              <a:ext uri="{FF2B5EF4-FFF2-40B4-BE49-F238E27FC236}">
                <a16:creationId xmlns:a16="http://schemas.microsoft.com/office/drawing/2014/main" id="{DCD817FA-FB67-81D9-D58D-40B8495FE41B}"/>
              </a:ext>
            </a:extLst>
          </p:cNvPr>
          <p:cNvSpPr>
            <a:spLocks noGrp="1"/>
          </p:cNvSpPr>
          <p:nvPr>
            <p:ph type="sldNum" sz="quarter" idx="12"/>
          </p:nvPr>
        </p:nvSpPr>
        <p:spPr/>
        <p:txBody>
          <a:bodyPr/>
          <a:lstStyle/>
          <a:p>
            <a:fld id="{DC22DD25-61AE-413C-B4D2-EF2365C9B2E1}" type="slidenum">
              <a:rPr lang="en-AU" noProof="0" smtClean="0"/>
              <a:t>63</a:t>
            </a:fld>
            <a:endParaRPr lang="en-AU" noProof="0"/>
          </a:p>
        </p:txBody>
      </p:sp>
      <p:pic>
        <p:nvPicPr>
          <p:cNvPr id="5" name="Picture 2">
            <a:extLst>
              <a:ext uri="{FF2B5EF4-FFF2-40B4-BE49-F238E27FC236}">
                <a16:creationId xmlns:a16="http://schemas.microsoft.com/office/drawing/2014/main" id="{BE03B1AF-5F93-EB42-88F2-74C8CEA02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B0E33E2-48F9-64D6-DC5D-2A938DF78485}"/>
              </a:ext>
            </a:extLst>
          </p:cNvPr>
          <p:cNvSpPr>
            <a:spLocks noGrp="1"/>
          </p:cNvSpPr>
          <p:nvPr>
            <p:ph idx="1"/>
          </p:nvPr>
        </p:nvSpPr>
        <p:spPr>
          <a:xfrm>
            <a:off x="316356" y="1532415"/>
            <a:ext cx="5779643" cy="4376944"/>
          </a:xfrm>
        </p:spPr>
        <p:txBody>
          <a:bodyPr/>
          <a:lstStyle/>
          <a:p>
            <a:r>
              <a:rPr lang="en-AU" sz="2800" dirty="0"/>
              <a:t>Many models have parameters that control how complex they are:</a:t>
            </a:r>
          </a:p>
          <a:p>
            <a:pPr marL="457200" indent="-457200">
              <a:buFont typeface="Arial" panose="020B0604020202020204" pitchFamily="34" charset="0"/>
              <a:buChar char="•"/>
            </a:pPr>
            <a:r>
              <a:rPr lang="en-AU" sz="2400" dirty="0"/>
              <a:t> Tree depth in decision trees</a:t>
            </a:r>
          </a:p>
          <a:p>
            <a:pPr marL="457200" indent="-457200">
              <a:buFont typeface="Arial" panose="020B0604020202020204" pitchFamily="34" charset="0"/>
              <a:buChar char="•"/>
            </a:pPr>
            <a:r>
              <a:rPr lang="en-AU" sz="2400" dirty="0"/>
              <a:t>Regularisation penalty in penalized regression </a:t>
            </a:r>
          </a:p>
          <a:p>
            <a:pPr marL="457200" indent="-457200">
              <a:buFont typeface="Arial" panose="020B0604020202020204" pitchFamily="34" charset="0"/>
              <a:buChar char="•"/>
            </a:pPr>
            <a:r>
              <a:rPr lang="en-AU" sz="2400" dirty="0"/>
              <a:t>Tree depth and features per node in Random forests</a:t>
            </a:r>
          </a:p>
          <a:p>
            <a:r>
              <a:rPr lang="en-AU" sz="2800" dirty="0"/>
              <a:t>These are called </a:t>
            </a:r>
            <a:r>
              <a:rPr lang="en-AU" sz="2800" b="1" dirty="0"/>
              <a:t>hyperparameters, </a:t>
            </a:r>
            <a:r>
              <a:rPr lang="en-AU" sz="2800" dirty="0"/>
              <a:t>parameters of the model, not of the measurements. </a:t>
            </a:r>
            <a:endParaRPr lang="en-AU" sz="2800" b="1" dirty="0"/>
          </a:p>
          <a:p>
            <a:pPr marL="457200" indent="-457200">
              <a:buFont typeface="Arial" panose="020B0604020202020204" pitchFamily="34" charset="0"/>
              <a:buChar char="•"/>
            </a:pPr>
            <a:endParaRPr lang="en-AU" sz="1800" dirty="0"/>
          </a:p>
        </p:txBody>
      </p:sp>
    </p:spTree>
    <p:extLst>
      <p:ext uri="{BB962C8B-B14F-4D97-AF65-F5344CB8AC3E}">
        <p14:creationId xmlns:p14="http://schemas.microsoft.com/office/powerpoint/2010/main" val="805522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FF319-4463-7BEF-7166-24E2311AF58E}"/>
              </a:ext>
            </a:extLst>
          </p:cNvPr>
          <p:cNvSpPr>
            <a:spLocks noGrp="1"/>
          </p:cNvSpPr>
          <p:nvPr>
            <p:ph type="title"/>
          </p:nvPr>
        </p:nvSpPr>
        <p:spPr/>
        <p:txBody>
          <a:bodyPr/>
          <a:lstStyle/>
          <a:p>
            <a:r>
              <a:rPr lang="en-AU" dirty="0"/>
              <a:t>How do we determine a final model</a:t>
            </a:r>
          </a:p>
        </p:txBody>
      </p:sp>
      <p:sp>
        <p:nvSpPr>
          <p:cNvPr id="6" name="Content Placeholder 5">
            <a:extLst>
              <a:ext uri="{FF2B5EF4-FFF2-40B4-BE49-F238E27FC236}">
                <a16:creationId xmlns:a16="http://schemas.microsoft.com/office/drawing/2014/main" id="{3C26A5FD-B65A-E9D4-73F3-82875396F544}"/>
              </a:ext>
            </a:extLst>
          </p:cNvPr>
          <p:cNvSpPr>
            <a:spLocks noGrp="1"/>
          </p:cNvSpPr>
          <p:nvPr>
            <p:ph idx="1"/>
          </p:nvPr>
        </p:nvSpPr>
        <p:spPr/>
        <p:txBody>
          <a:bodyPr/>
          <a:lstStyle/>
          <a:p>
            <a:r>
              <a:rPr lang="en-AU" sz="2800" dirty="0"/>
              <a:t>There’s a lot of options in predictive modelling:</a:t>
            </a:r>
          </a:p>
          <a:p>
            <a:pPr marL="457200" indent="-457200">
              <a:buFont typeface="Arial" panose="020B0604020202020204" pitchFamily="34" charset="0"/>
              <a:buChar char="•"/>
            </a:pPr>
            <a:r>
              <a:rPr lang="en-AU" sz="2800" dirty="0"/>
              <a:t>What model to pick?</a:t>
            </a:r>
          </a:p>
          <a:p>
            <a:pPr marL="457200" indent="-457200">
              <a:buFont typeface="Arial" panose="020B0604020202020204" pitchFamily="34" charset="0"/>
              <a:buChar char="•"/>
            </a:pPr>
            <a:r>
              <a:rPr lang="en-AU" sz="2800" dirty="0"/>
              <a:t>What features to include?</a:t>
            </a:r>
          </a:p>
          <a:p>
            <a:pPr marL="457200" indent="-457200">
              <a:buFont typeface="Arial" panose="020B0604020202020204" pitchFamily="34" charset="0"/>
              <a:buChar char="•"/>
            </a:pPr>
            <a:r>
              <a:rPr lang="en-AU" sz="2800" dirty="0"/>
              <a:t>What parameters to set?</a:t>
            </a:r>
          </a:p>
          <a:p>
            <a:pPr marL="457200" indent="-457200">
              <a:buFont typeface="Arial" panose="020B0604020202020204" pitchFamily="34" charset="0"/>
              <a:buChar char="•"/>
            </a:pPr>
            <a:endParaRPr lang="en-AU" sz="2800" dirty="0"/>
          </a:p>
          <a:p>
            <a:r>
              <a:rPr lang="en-AU" sz="2800" dirty="0"/>
              <a:t>How can we do this in a way that is robust to over-fitting?</a:t>
            </a:r>
          </a:p>
        </p:txBody>
      </p:sp>
      <p:sp>
        <p:nvSpPr>
          <p:cNvPr id="4" name="Slide Number Placeholder 3">
            <a:extLst>
              <a:ext uri="{FF2B5EF4-FFF2-40B4-BE49-F238E27FC236}">
                <a16:creationId xmlns:a16="http://schemas.microsoft.com/office/drawing/2014/main" id="{6E086E3A-2D1C-C5AF-08A7-9186DA968956}"/>
              </a:ext>
            </a:extLst>
          </p:cNvPr>
          <p:cNvSpPr>
            <a:spLocks noGrp="1"/>
          </p:cNvSpPr>
          <p:nvPr>
            <p:ph type="sldNum" sz="quarter" idx="12"/>
          </p:nvPr>
        </p:nvSpPr>
        <p:spPr/>
        <p:txBody>
          <a:bodyPr/>
          <a:lstStyle/>
          <a:p>
            <a:fld id="{BDC0D3D8-B87F-4B4B-A85C-712EDEEEAC86}" type="slidenum">
              <a:rPr lang="en-AU" smtClean="0"/>
              <a:t>64</a:t>
            </a:fld>
            <a:endParaRPr lang="en-AU"/>
          </a:p>
        </p:txBody>
      </p:sp>
    </p:spTree>
    <p:extLst>
      <p:ext uri="{BB962C8B-B14F-4D97-AF65-F5344CB8AC3E}">
        <p14:creationId xmlns:p14="http://schemas.microsoft.com/office/powerpoint/2010/main" val="1729747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endParaRPr lang="en-AU" sz="3000" dirty="0"/>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1882149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r>
              <a:rPr lang="en-AU" sz="3000" dirty="0"/>
              <a:t>The test dataset is no longer</a:t>
            </a:r>
            <a:br>
              <a:rPr lang="en-AU" sz="3000" dirty="0"/>
            </a:br>
            <a:r>
              <a:rPr lang="en-AU" sz="3000" dirty="0"/>
              <a:t>with held! Its been used to </a:t>
            </a:r>
            <a:br>
              <a:rPr lang="en-AU" sz="3000" dirty="0"/>
            </a:br>
            <a:r>
              <a:rPr lang="en-AU" sz="3000" dirty="0"/>
              <a:t>optimise model choices</a:t>
            </a:r>
          </a:p>
          <a:p>
            <a:pPr lvl="1"/>
            <a:r>
              <a:rPr lang="en-AU" sz="3000" b="1" dirty="0"/>
              <a:t>DO NOT DO THIS!</a:t>
            </a:r>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387390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3662805" cy="4928531"/>
          </a:xfrm>
        </p:spPr>
        <p:txBody>
          <a:bodyPr>
            <a:normAutofit/>
          </a:bodyPr>
          <a:lstStyle/>
          <a:p>
            <a:r>
              <a:rPr lang="en-AU" sz="3000" dirty="0"/>
              <a:t>Add a third split of data, use it to evaluate all models, select the best model to evaluate on test dataset</a:t>
            </a:r>
          </a:p>
          <a:p>
            <a:endParaRPr lang="en-AU" sz="3000" dirty="0"/>
          </a:p>
          <a:p>
            <a:r>
              <a:rPr lang="en-AU" sz="3000" dirty="0"/>
              <a:t>Can peek at </a:t>
            </a:r>
            <a:r>
              <a:rPr lang="en-AU" sz="3000" i="1" dirty="0"/>
              <a:t>validation</a:t>
            </a:r>
            <a:r>
              <a:rPr lang="en-AU" sz="3000" dirty="0"/>
              <a:t> but never at </a:t>
            </a:r>
            <a:r>
              <a:rPr lang="en-AU" sz="3000" i="1" dirty="0"/>
              <a:t>test</a:t>
            </a:r>
          </a:p>
        </p:txBody>
      </p:sp>
      <p:sp>
        <p:nvSpPr>
          <p:cNvPr id="3" name="Rectangle 2">
            <a:extLst>
              <a:ext uri="{FF2B5EF4-FFF2-40B4-BE49-F238E27FC236}">
                <a16:creationId xmlns:a16="http://schemas.microsoft.com/office/drawing/2014/main" id="{CDCBC9B6-1061-E07C-0F92-09F4864BB35C}"/>
              </a:ext>
            </a:extLst>
          </p:cNvPr>
          <p:cNvSpPr/>
          <p:nvPr/>
        </p:nvSpPr>
        <p:spPr>
          <a:xfrm>
            <a:off x="4130040" y="1567149"/>
            <a:ext cx="3185160" cy="5943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Training</a:t>
            </a:r>
          </a:p>
        </p:txBody>
      </p:sp>
      <p:sp>
        <p:nvSpPr>
          <p:cNvPr id="5" name="Rectangle 4">
            <a:extLst>
              <a:ext uri="{FF2B5EF4-FFF2-40B4-BE49-F238E27FC236}">
                <a16:creationId xmlns:a16="http://schemas.microsoft.com/office/drawing/2014/main" id="{51B619A9-7302-220B-332F-96BB20AA5754}"/>
              </a:ext>
            </a:extLst>
          </p:cNvPr>
          <p:cNvSpPr/>
          <p:nvPr/>
        </p:nvSpPr>
        <p:spPr>
          <a:xfrm>
            <a:off x="7315200" y="1567149"/>
            <a:ext cx="1432560" cy="5943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Validation</a:t>
            </a:r>
          </a:p>
        </p:txBody>
      </p:sp>
      <p:sp>
        <p:nvSpPr>
          <p:cNvPr id="7" name="Rectangle 6">
            <a:extLst>
              <a:ext uri="{FF2B5EF4-FFF2-40B4-BE49-F238E27FC236}">
                <a16:creationId xmlns:a16="http://schemas.microsoft.com/office/drawing/2014/main" id="{F10898A8-DEE1-0B00-730C-7185002B9C3A}"/>
              </a:ext>
            </a:extLst>
          </p:cNvPr>
          <p:cNvSpPr/>
          <p:nvPr/>
        </p:nvSpPr>
        <p:spPr>
          <a:xfrm>
            <a:off x="8747760" y="1567149"/>
            <a:ext cx="1432560" cy="5943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Test</a:t>
            </a:r>
          </a:p>
        </p:txBody>
      </p:sp>
      <p:pic>
        <p:nvPicPr>
          <p:cNvPr id="15" name="Picture 14" descr="Table&#10;&#10;Description automatically generated">
            <a:extLst>
              <a:ext uri="{FF2B5EF4-FFF2-40B4-BE49-F238E27FC236}">
                <a16:creationId xmlns:a16="http://schemas.microsoft.com/office/drawing/2014/main" id="{8111368F-7704-8A47-23D6-A9B75F103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365" y="2446232"/>
            <a:ext cx="7772400" cy="3807384"/>
          </a:xfrm>
          <a:prstGeom prst="rect">
            <a:avLst/>
          </a:prstGeom>
        </p:spPr>
      </p:pic>
    </p:spTree>
    <p:extLst>
      <p:ext uri="{BB962C8B-B14F-4D97-AF65-F5344CB8AC3E}">
        <p14:creationId xmlns:p14="http://schemas.microsoft.com/office/powerpoint/2010/main" val="3474460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B6BA-6DBD-03A0-EFBA-AD39299A5FCF}"/>
              </a:ext>
            </a:extLst>
          </p:cNvPr>
          <p:cNvSpPr>
            <a:spLocks noGrp="1"/>
          </p:cNvSpPr>
          <p:nvPr>
            <p:ph type="title"/>
          </p:nvPr>
        </p:nvSpPr>
        <p:spPr/>
        <p:txBody>
          <a:bodyPr/>
          <a:lstStyle/>
          <a:p>
            <a:r>
              <a:rPr lang="en-AU" b="1" dirty="0"/>
              <a:t>Strategy 3: repeated and nested cross-validation</a:t>
            </a:r>
            <a:endParaRPr lang="en-AU" dirty="0"/>
          </a:p>
        </p:txBody>
      </p:sp>
      <p:sp>
        <p:nvSpPr>
          <p:cNvPr id="4" name="Slide Number Placeholder 3">
            <a:extLst>
              <a:ext uri="{FF2B5EF4-FFF2-40B4-BE49-F238E27FC236}">
                <a16:creationId xmlns:a16="http://schemas.microsoft.com/office/drawing/2014/main" id="{0D2DBC03-1CE3-F93F-97F2-0F22C19A9F90}"/>
              </a:ext>
            </a:extLst>
          </p:cNvPr>
          <p:cNvSpPr>
            <a:spLocks noGrp="1"/>
          </p:cNvSpPr>
          <p:nvPr>
            <p:ph type="sldNum" sz="quarter" idx="12"/>
          </p:nvPr>
        </p:nvSpPr>
        <p:spPr/>
        <p:txBody>
          <a:bodyPr/>
          <a:lstStyle/>
          <a:p>
            <a:fld id="{DC22DD25-61AE-413C-B4D2-EF2365C9B2E1}" type="slidenum">
              <a:rPr lang="en-AU" noProof="0" smtClean="0"/>
              <a:t>68</a:t>
            </a:fld>
            <a:endParaRPr lang="en-AU" noProof="0"/>
          </a:p>
        </p:txBody>
      </p:sp>
      <p:pic>
        <p:nvPicPr>
          <p:cNvPr id="8" name="Picture 7" descr="Chart&#10;&#10;Description automatically generated">
            <a:extLst>
              <a:ext uri="{FF2B5EF4-FFF2-40B4-BE49-F238E27FC236}">
                <a16:creationId xmlns:a16="http://schemas.microsoft.com/office/drawing/2014/main" id="{83F8466D-459B-7098-7AAB-B9780DB2F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891906"/>
            <a:ext cx="8549640" cy="2849880"/>
          </a:xfrm>
          <a:prstGeom prst="rect">
            <a:avLst/>
          </a:prstGeom>
        </p:spPr>
      </p:pic>
      <p:sp>
        <p:nvSpPr>
          <p:cNvPr id="9" name="TextBox 8">
            <a:extLst>
              <a:ext uri="{FF2B5EF4-FFF2-40B4-BE49-F238E27FC236}">
                <a16:creationId xmlns:a16="http://schemas.microsoft.com/office/drawing/2014/main" id="{62233625-D71E-AF3F-147D-F73DE838316A}"/>
              </a:ext>
            </a:extLst>
          </p:cNvPr>
          <p:cNvSpPr txBox="1"/>
          <p:nvPr/>
        </p:nvSpPr>
        <p:spPr>
          <a:xfrm>
            <a:off x="236220" y="1722294"/>
            <a:ext cx="7940040" cy="2308324"/>
          </a:xfrm>
          <a:prstGeom prst="rect">
            <a:avLst/>
          </a:prstGeom>
          <a:noFill/>
        </p:spPr>
        <p:txBody>
          <a:bodyPr wrap="square" rtlCol="0">
            <a:spAutoFit/>
          </a:bodyPr>
          <a:lstStyle/>
          <a:p>
            <a:r>
              <a:rPr lang="en-AU" sz="2400" dirty="0"/>
              <a:t>We can do cross-validation on the training/validation split</a:t>
            </a:r>
          </a:p>
          <a:p>
            <a:endParaRPr lang="en-AU" sz="2400" dirty="0"/>
          </a:p>
          <a:p>
            <a:r>
              <a:rPr lang="en-AU" sz="2400" dirty="0"/>
              <a:t>Or even better we can repeat the entire procedure changing the held out test dataset</a:t>
            </a:r>
          </a:p>
          <a:p>
            <a:endParaRPr lang="en-AU" sz="2400" dirty="0"/>
          </a:p>
          <a:p>
            <a:r>
              <a:rPr lang="en-AU" sz="2400" dirty="0"/>
              <a:t>Can get computationally expensive. </a:t>
            </a:r>
          </a:p>
        </p:txBody>
      </p:sp>
      <p:sp>
        <p:nvSpPr>
          <p:cNvPr id="6" name="TextBox 5">
            <a:extLst>
              <a:ext uri="{FF2B5EF4-FFF2-40B4-BE49-F238E27FC236}">
                <a16:creationId xmlns:a16="http://schemas.microsoft.com/office/drawing/2014/main" id="{722B15A0-F433-54AE-FDCB-984AA9AF71EC}"/>
              </a:ext>
            </a:extLst>
          </p:cNvPr>
          <p:cNvSpPr txBox="1"/>
          <p:nvPr/>
        </p:nvSpPr>
        <p:spPr>
          <a:xfrm>
            <a:off x="6979920" y="6093602"/>
            <a:ext cx="6096000" cy="369332"/>
          </a:xfrm>
          <a:prstGeom prst="rect">
            <a:avLst/>
          </a:prstGeom>
          <a:noFill/>
        </p:spPr>
        <p:txBody>
          <a:bodyPr wrap="square">
            <a:spAutoFit/>
          </a:bodyPr>
          <a:lstStyle/>
          <a:p>
            <a:r>
              <a:rPr lang="en-AU" dirty="0"/>
              <a:t>https://</a:t>
            </a:r>
            <a:r>
              <a:rPr lang="en-AU" dirty="0" err="1"/>
              <a:t>www.nature.com</a:t>
            </a:r>
            <a:r>
              <a:rPr lang="en-AU" dirty="0"/>
              <a:t>/articles/nmeth.3968</a:t>
            </a:r>
          </a:p>
        </p:txBody>
      </p:sp>
    </p:spTree>
    <p:extLst>
      <p:ext uri="{BB962C8B-B14F-4D97-AF65-F5344CB8AC3E}">
        <p14:creationId xmlns:p14="http://schemas.microsoft.com/office/powerpoint/2010/main" val="412720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69</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41343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Autofit/>
          </a:bodyPr>
          <a:lstStyle/>
          <a:p>
            <a:r>
              <a:rPr lang="en-AU" sz="2400" dirty="0"/>
              <a:t>You’ve collected information about a set of samples/individuals. </a:t>
            </a:r>
          </a:p>
          <a:p>
            <a:endParaRPr lang="en-AU" sz="2400" dirty="0"/>
          </a:p>
          <a:p>
            <a:r>
              <a:rPr lang="en-AU" sz="2400" dirty="0"/>
              <a:t>How do we use this data to infer the probability of some outcome? </a:t>
            </a:r>
          </a:p>
          <a:p>
            <a:pPr marL="342900" indent="-342900">
              <a:buFont typeface="Arial" panose="020B0604020202020204" pitchFamily="34" charset="0"/>
              <a:buChar char="•"/>
            </a:pPr>
            <a:r>
              <a:rPr lang="en-AU" sz="2400" dirty="0"/>
              <a:t>Infer risk of disease</a:t>
            </a:r>
          </a:p>
          <a:p>
            <a:pPr marL="342900" indent="-342900">
              <a:buFont typeface="Arial" panose="020B0604020202020204" pitchFamily="34" charset="0"/>
              <a:buChar char="•"/>
            </a:pPr>
            <a:r>
              <a:rPr lang="en-AU" sz="2400" dirty="0"/>
              <a:t>Predict if data is low quality</a:t>
            </a:r>
          </a:p>
          <a:p>
            <a:pPr marL="342900" indent="-342900">
              <a:buFont typeface="Arial" panose="020B0604020202020204" pitchFamily="34" charset="0"/>
              <a:buChar char="•"/>
            </a:pPr>
            <a:r>
              <a:rPr lang="en-AU" sz="2400" dirty="0"/>
              <a:t>Predict if a given variant is deleterious or not</a:t>
            </a:r>
          </a:p>
          <a:p>
            <a:endParaRPr lang="en-AU" sz="2400" dirty="0"/>
          </a:p>
          <a:p>
            <a:endParaRPr lang="en-AU" sz="2400"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70</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192727" y="2819400"/>
            <a:ext cx="7414081" cy="1200329"/>
          </a:xfrm>
          <a:prstGeom prst="rect">
            <a:avLst/>
          </a:prstGeom>
          <a:noFill/>
        </p:spPr>
        <p:txBody>
          <a:bodyPr wrap="none" rtlCol="0">
            <a:spAutoFit/>
          </a:bodyPr>
          <a:lstStyle/>
          <a:p>
            <a:r>
              <a:rPr lang="en-AU" sz="2400" dirty="0"/>
              <a:t>Microarray panel of gene expression data(n=117)</a:t>
            </a:r>
          </a:p>
          <a:p>
            <a:r>
              <a:rPr lang="en-AU" sz="2400" dirty="0"/>
              <a:t>70 genes predict five-year metastases with 78% accuracy</a:t>
            </a:r>
          </a:p>
          <a:p>
            <a:r>
              <a:rPr lang="en-AU" sz="2400" dirty="0"/>
              <a:t>Model used “leave-one out cross-validation”</a:t>
            </a:r>
          </a:p>
        </p:txBody>
      </p:sp>
    </p:spTree>
    <p:extLst>
      <p:ext uri="{BB962C8B-B14F-4D97-AF65-F5344CB8AC3E}">
        <p14:creationId xmlns:p14="http://schemas.microsoft.com/office/powerpoint/2010/main" val="311061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71</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alphaModFix amt="33000"/>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D2132E2-6567-186A-694F-6394809B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72" y="3928311"/>
            <a:ext cx="5792968" cy="1981804"/>
          </a:xfrm>
          <a:prstGeom prst="rect">
            <a:avLst/>
          </a:prstGeom>
        </p:spPr>
      </p:pic>
      <p:sp>
        <p:nvSpPr>
          <p:cNvPr id="6" name="TextBox 5">
            <a:extLst>
              <a:ext uri="{FF2B5EF4-FFF2-40B4-BE49-F238E27FC236}">
                <a16:creationId xmlns:a16="http://schemas.microsoft.com/office/drawing/2014/main" id="{8BA09F29-B3A8-2D6D-7E90-3F61D239498B}"/>
              </a:ext>
            </a:extLst>
          </p:cNvPr>
          <p:cNvSpPr txBox="1"/>
          <p:nvPr/>
        </p:nvSpPr>
        <p:spPr>
          <a:xfrm>
            <a:off x="385941" y="2819400"/>
            <a:ext cx="4673738" cy="3970318"/>
          </a:xfrm>
          <a:prstGeom prst="rect">
            <a:avLst/>
          </a:prstGeom>
          <a:noFill/>
        </p:spPr>
        <p:txBody>
          <a:bodyPr wrap="square" rtlCol="0">
            <a:spAutoFit/>
          </a:bodyPr>
          <a:lstStyle/>
          <a:p>
            <a:r>
              <a:rPr lang="en-AU" sz="2800" dirty="0"/>
              <a:t>Simon et al (2003) and </a:t>
            </a:r>
            <a:r>
              <a:rPr lang="en-AU" sz="2800" dirty="0" err="1"/>
              <a:t>Ambroise</a:t>
            </a:r>
            <a:r>
              <a:rPr lang="en-AU" sz="2800" dirty="0"/>
              <a:t> and McLachlan (2003) both highlighted that gene (</a:t>
            </a:r>
            <a:r>
              <a:rPr lang="en-AU" sz="2800" dirty="0" err="1"/>
              <a:t>fxqeature</a:t>
            </a:r>
            <a:r>
              <a:rPr lang="en-AU" sz="2800" dirty="0"/>
              <a:t>) selection took place on whole dataset (outside of CV). </a:t>
            </a:r>
          </a:p>
          <a:p>
            <a:endParaRPr lang="en-AU" sz="2800" dirty="0"/>
          </a:p>
          <a:p>
            <a:r>
              <a:rPr lang="en-AU" sz="2800" dirty="0"/>
              <a:t>If CV is done correctly, performance drops to </a:t>
            </a:r>
            <a:r>
              <a:rPr lang="en-AU" sz="2800" b="1" dirty="0"/>
              <a:t>59</a:t>
            </a:r>
            <a:r>
              <a:rPr lang="en-AU" sz="2800" dirty="0"/>
              <a:t>%</a:t>
            </a:r>
          </a:p>
        </p:txBody>
      </p:sp>
      <p:pic>
        <p:nvPicPr>
          <p:cNvPr id="7" name="Picture 6" descr="Text&#10;&#10;Description automatically generated">
            <a:extLst>
              <a:ext uri="{FF2B5EF4-FFF2-40B4-BE49-F238E27FC236}">
                <a16:creationId xmlns:a16="http://schemas.microsoft.com/office/drawing/2014/main" id="{7B835C40-CBC6-7406-D5BA-1B9A376A8DB9}"/>
              </a:ext>
            </a:extLst>
          </p:cNvPr>
          <p:cNvPicPr>
            <a:picLocks noChangeAspect="1"/>
          </p:cNvPicPr>
          <p:nvPr/>
        </p:nvPicPr>
        <p:blipFill rotWithShape="1">
          <a:blip r:embed="rId4"/>
          <a:srcRect l="3041" r="9134"/>
          <a:stretch/>
        </p:blipFill>
        <p:spPr>
          <a:xfrm>
            <a:off x="5166360" y="2707908"/>
            <a:ext cx="5792967" cy="1244355"/>
          </a:xfrm>
          <a:prstGeom prst="rect">
            <a:avLst/>
          </a:prstGeom>
        </p:spPr>
      </p:pic>
    </p:spTree>
    <p:extLst>
      <p:ext uri="{BB962C8B-B14F-4D97-AF65-F5344CB8AC3E}">
        <p14:creationId xmlns:p14="http://schemas.microsoft.com/office/powerpoint/2010/main" val="3929158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90BA-CA98-4D4D-2E32-A492E31E15F7}"/>
              </a:ext>
            </a:extLst>
          </p:cNvPr>
          <p:cNvSpPr>
            <a:spLocks noGrp="1"/>
          </p:cNvSpPr>
          <p:nvPr>
            <p:ph type="title"/>
          </p:nvPr>
        </p:nvSpPr>
        <p:spPr/>
        <p:txBody>
          <a:bodyPr/>
          <a:lstStyle/>
          <a:p>
            <a:r>
              <a:rPr lang="en-AU" dirty="0"/>
              <a:t>But Ben, people don’t make that mistake any more, right?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DE47F9E2-5D5E-131C-13B5-C5D3773D3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32" y="2115026"/>
            <a:ext cx="10814111" cy="3371374"/>
          </a:xfrm>
        </p:spPr>
      </p:pic>
      <p:sp>
        <p:nvSpPr>
          <p:cNvPr id="4" name="Slide Number Placeholder 3">
            <a:extLst>
              <a:ext uri="{FF2B5EF4-FFF2-40B4-BE49-F238E27FC236}">
                <a16:creationId xmlns:a16="http://schemas.microsoft.com/office/drawing/2014/main" id="{EA44E50D-AED0-14DD-A7D1-87CE41F40CE2}"/>
              </a:ext>
            </a:extLst>
          </p:cNvPr>
          <p:cNvSpPr>
            <a:spLocks noGrp="1"/>
          </p:cNvSpPr>
          <p:nvPr>
            <p:ph type="sldNum" sz="quarter" idx="12"/>
          </p:nvPr>
        </p:nvSpPr>
        <p:spPr/>
        <p:txBody>
          <a:bodyPr/>
          <a:lstStyle/>
          <a:p>
            <a:fld id="{DC22DD25-61AE-413C-B4D2-EF2365C9B2E1}" type="slidenum">
              <a:rPr lang="en-AU" noProof="0" smtClean="0"/>
              <a:t>72</a:t>
            </a:fld>
            <a:endParaRPr lang="en-AU" noProof="0"/>
          </a:p>
        </p:txBody>
      </p:sp>
    </p:spTree>
    <p:extLst>
      <p:ext uri="{BB962C8B-B14F-4D97-AF65-F5344CB8AC3E}">
        <p14:creationId xmlns:p14="http://schemas.microsoft.com/office/powerpoint/2010/main" val="4170904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4</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Evaluate impact of feature selection when conducted naively</a:t>
            </a:r>
          </a:p>
          <a:p>
            <a:endParaRPr lang="en-AU" sz="2400" dirty="0"/>
          </a:p>
          <a:p>
            <a:r>
              <a:rPr lang="en-AU" sz="2400" dirty="0"/>
              <a:t>Conduct feature selection via nested cross-validation</a:t>
            </a:r>
          </a:p>
          <a:p>
            <a:endParaRPr lang="en-AU" sz="2400" dirty="0"/>
          </a:p>
          <a:p>
            <a:r>
              <a:rPr lang="en-AU" sz="2400"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Test train split sees large performance differences</a:t>
            </a:r>
          </a:p>
          <a:p>
            <a:pPr marL="457200" lvl="1" indent="0">
              <a:buNone/>
            </a:pPr>
            <a:endParaRPr lang="en-AU" sz="2400" dirty="0"/>
          </a:p>
          <a:p>
            <a:r>
              <a:rPr lang="en-AU" sz="2400" dirty="0"/>
              <a:t>More variables, more variability</a:t>
            </a:r>
          </a:p>
          <a:p>
            <a:endParaRPr lang="en-AU" sz="2400" dirty="0"/>
          </a:p>
          <a:p>
            <a:r>
              <a:rPr lang="en-AU" sz="2400" dirty="0"/>
              <a:t>Cross-validation takes a little time to run</a:t>
            </a:r>
          </a:p>
          <a:p>
            <a:endParaRPr lang="en-AU" sz="2400" dirty="0"/>
          </a:p>
          <a:p>
            <a:r>
              <a:rPr lang="en-AU" sz="2400" dirty="0"/>
              <a:t>Some models require careful parameter selection</a:t>
            </a:r>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Common issues in machine learning in life sciences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435AAD-C607-CA79-0FAB-3976F929F7C4}"/>
              </a:ext>
            </a:extLst>
          </p:cNvPr>
          <p:cNvSpPr>
            <a:spLocks noGrp="1"/>
          </p:cNvSpPr>
          <p:nvPr>
            <p:ph type="title"/>
          </p:nvPr>
        </p:nvSpPr>
        <p:spPr/>
        <p:txBody>
          <a:bodyPr/>
          <a:lstStyle/>
          <a:p>
            <a:r>
              <a:rPr lang="en-AU" dirty="0" err="1"/>
              <a:t>Sumary</a:t>
            </a:r>
            <a:r>
              <a:rPr lang="en-AU" dirty="0"/>
              <a:t> of today</a:t>
            </a:r>
          </a:p>
        </p:txBody>
      </p:sp>
      <p:sp>
        <p:nvSpPr>
          <p:cNvPr id="6" name="Content Placeholder 5">
            <a:extLst>
              <a:ext uri="{FF2B5EF4-FFF2-40B4-BE49-F238E27FC236}">
                <a16:creationId xmlns:a16="http://schemas.microsoft.com/office/drawing/2014/main" id="{D3DB42E5-51E9-33BC-9D96-2054AF5FF517}"/>
              </a:ext>
            </a:extLst>
          </p:cNvPr>
          <p:cNvSpPr>
            <a:spLocks noGrp="1"/>
          </p:cNvSpPr>
          <p:nvPr>
            <p:ph idx="1"/>
          </p:nvPr>
        </p:nvSpPr>
        <p:spPr/>
        <p:txBody>
          <a:bodyPr/>
          <a:lstStyle/>
          <a:p>
            <a:pPr marL="342900" indent="-342900">
              <a:buFont typeface="Arial" panose="020B0604020202020204" pitchFamily="34" charset="0"/>
              <a:buChar char="•"/>
            </a:pPr>
            <a:r>
              <a:rPr lang="en-AU" sz="2600" dirty="0"/>
              <a:t>Basic concepts of machine learning (prediction not attribution)</a:t>
            </a:r>
          </a:p>
          <a:p>
            <a:pPr marL="342900" indent="-342900">
              <a:buFont typeface="Arial" panose="020B0604020202020204" pitchFamily="34" charset="0"/>
              <a:buChar char="•"/>
            </a:pPr>
            <a:r>
              <a:rPr lang="en-AU" sz="2600" dirty="0"/>
              <a:t>Explored supervised learning, in particular classification</a:t>
            </a:r>
          </a:p>
          <a:p>
            <a:pPr marL="342900" indent="-342900">
              <a:buFont typeface="Arial" panose="020B0604020202020204" pitchFamily="34" charset="0"/>
              <a:buChar char="•"/>
            </a:pPr>
            <a:r>
              <a:rPr lang="en-AU" sz="2600" dirty="0"/>
              <a:t>Touched on a few algorithms</a:t>
            </a:r>
          </a:p>
          <a:p>
            <a:pPr marL="342900" indent="-342900">
              <a:buFont typeface="Arial" panose="020B0604020202020204" pitchFamily="34" charset="0"/>
              <a:buChar char="•"/>
            </a:pPr>
            <a:r>
              <a:rPr lang="en-AU" sz="2600" dirty="0"/>
              <a:t>Described experimental design for ML</a:t>
            </a:r>
          </a:p>
          <a:p>
            <a:pPr marL="342900" indent="-342900">
              <a:buFont typeface="Arial" panose="020B0604020202020204" pitchFamily="34" charset="0"/>
              <a:buChar char="•"/>
            </a:pPr>
            <a:endParaRPr lang="en-AU" sz="2600" dirty="0"/>
          </a:p>
          <a:p>
            <a:pPr marL="342900" indent="-342900">
              <a:buFont typeface="Arial" panose="020B0604020202020204" pitchFamily="34" charset="0"/>
              <a:buChar char="•"/>
            </a:pPr>
            <a:r>
              <a:rPr lang="en-AU" sz="2600" dirty="0"/>
              <a:t>But there is a wealth of information not covered. </a:t>
            </a:r>
          </a:p>
        </p:txBody>
      </p:sp>
      <p:sp>
        <p:nvSpPr>
          <p:cNvPr id="4" name="Slide Number Placeholder 3">
            <a:extLst>
              <a:ext uri="{FF2B5EF4-FFF2-40B4-BE49-F238E27FC236}">
                <a16:creationId xmlns:a16="http://schemas.microsoft.com/office/drawing/2014/main" id="{83087B7B-557B-336D-64AA-5705F1853726}"/>
              </a:ext>
            </a:extLst>
          </p:cNvPr>
          <p:cNvSpPr>
            <a:spLocks noGrp="1"/>
          </p:cNvSpPr>
          <p:nvPr>
            <p:ph type="sldNum" sz="quarter" idx="12"/>
          </p:nvPr>
        </p:nvSpPr>
        <p:spPr/>
        <p:txBody>
          <a:bodyPr/>
          <a:lstStyle/>
          <a:p>
            <a:fld id="{BDC0D3D8-B87F-4B4B-A85C-712EDEEEAC86}" type="slidenum">
              <a:rPr lang="en-AU" smtClean="0"/>
              <a:t>78</a:t>
            </a:fld>
            <a:endParaRPr lang="en-AU"/>
          </a:p>
        </p:txBody>
      </p:sp>
    </p:spTree>
    <p:extLst>
      <p:ext uri="{BB962C8B-B14F-4D97-AF65-F5344CB8AC3E}">
        <p14:creationId xmlns:p14="http://schemas.microsoft.com/office/powerpoint/2010/main" val="4169716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Data changes over time</a:t>
            </a:r>
          </a:p>
        </p:txBody>
      </p:sp>
      <p:pic>
        <p:nvPicPr>
          <p:cNvPr id="2050" name="Picture 2">
            <a:extLst>
              <a:ext uri="{FF2B5EF4-FFF2-40B4-BE49-F238E27FC236}">
                <a16:creationId xmlns:a16="http://schemas.microsoft.com/office/drawing/2014/main" id="{50E4DC8F-ACFD-14B9-767E-C9CAFDFF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285" y="1852612"/>
            <a:ext cx="6096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A28FA0D-1A63-8DD0-07D8-63F18FA59A48}"/>
              </a:ext>
            </a:extLst>
          </p:cNvPr>
          <p:cNvSpPr txBox="1">
            <a:spLocks/>
          </p:cNvSpPr>
          <p:nvPr/>
        </p:nvSpPr>
        <p:spPr>
          <a:xfrm>
            <a:off x="316356" y="1532415"/>
            <a:ext cx="5779644"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collect data from different sources and the relationships between variables may differ: </a:t>
            </a:r>
          </a:p>
          <a:p>
            <a:pPr marL="342900" indent="-342900">
              <a:buFont typeface="Arial" panose="020B0604020202020204" pitchFamily="34" charset="0"/>
              <a:buChar char="•"/>
            </a:pPr>
            <a:r>
              <a:rPr lang="en-AU" dirty="0"/>
              <a:t>equipment (scanners, assays etc)</a:t>
            </a:r>
          </a:p>
          <a:p>
            <a:pPr marL="342900" indent="-342900">
              <a:buFont typeface="Arial" panose="020B0604020202020204" pitchFamily="34" charset="0"/>
              <a:buChar char="•"/>
            </a:pPr>
            <a:r>
              <a:rPr lang="en-AU" dirty="0"/>
              <a:t>environment, people, process</a:t>
            </a:r>
          </a:p>
          <a:p>
            <a:pPr marL="342900" indent="-342900">
              <a:buFont typeface="Arial" panose="020B0604020202020204" pitchFamily="34" charset="0"/>
              <a:buChar char="•"/>
            </a:pPr>
            <a:r>
              <a:rPr lang="en-AU" dirty="0"/>
              <a:t>cohorts and study design</a:t>
            </a:r>
          </a:p>
          <a:p>
            <a:endParaRPr lang="en-AU" dirty="0"/>
          </a:p>
          <a:p>
            <a:r>
              <a:rPr lang="en-AU" dirty="0"/>
              <a:t>Depending on the issue, you may want to harmonize datasets (make them more similar) using statistical methods</a:t>
            </a:r>
          </a:p>
          <a:p>
            <a:r>
              <a:rPr lang="en-AU" dirty="0"/>
              <a:t>OR</a:t>
            </a:r>
          </a:p>
          <a:p>
            <a:r>
              <a:rPr lang="en-AU" dirty="0"/>
              <a:t>You may need to train a classifier that can be robust to distribution shifts. </a:t>
            </a:r>
          </a:p>
        </p:txBody>
      </p:sp>
    </p:spTree>
    <p:extLst>
      <p:ext uri="{BB962C8B-B14F-4D97-AF65-F5344CB8AC3E}">
        <p14:creationId xmlns:p14="http://schemas.microsoft.com/office/powerpoint/2010/main" val="247767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dirty="0"/>
              <a:t>Traditionally, your options are</a:t>
            </a:r>
          </a:p>
          <a:p>
            <a:pPr marL="914400" lvl="1" indent="-457200"/>
            <a:r>
              <a:rPr lang="en-AU" dirty="0"/>
              <a:t>Domain Expertise</a:t>
            </a:r>
          </a:p>
          <a:p>
            <a:pPr marL="1130400" lvl="2" indent="-457200"/>
            <a:r>
              <a:rPr lang="en-AU" dirty="0"/>
              <a:t>…but this is hard in domains with incomplete knowledge</a:t>
            </a:r>
          </a:p>
          <a:p>
            <a:pPr lvl="1"/>
            <a:endParaRPr lang="en-AU" dirty="0"/>
          </a:p>
          <a:p>
            <a:pPr marL="914400" lvl="1" indent="-457200"/>
            <a:r>
              <a:rPr lang="en-AU" dirty="0"/>
              <a:t>Statistical modelling</a:t>
            </a:r>
          </a:p>
          <a:p>
            <a:pPr marL="1130400" lvl="2" indent="-457200"/>
            <a:r>
              <a:rPr lang="en-AU" dirty="0"/>
              <a:t>…but now we’re collecting far more data than in the past</a:t>
            </a:r>
          </a:p>
          <a:p>
            <a:endParaRPr lang="en-AU" dirty="0"/>
          </a:p>
        </p:txBody>
      </p:sp>
    </p:spTree>
    <p:extLst>
      <p:ext uri="{BB962C8B-B14F-4D97-AF65-F5344CB8AC3E}">
        <p14:creationId xmlns:p14="http://schemas.microsoft.com/office/powerpoint/2010/main" val="2044587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Measurement noise</a:t>
            </a:r>
          </a:p>
        </p:txBody>
      </p:sp>
      <p:pic>
        <p:nvPicPr>
          <p:cNvPr id="1026" name="Picture 2">
            <a:extLst>
              <a:ext uri="{FF2B5EF4-FFF2-40B4-BE49-F238E27FC236}">
                <a16:creationId xmlns:a16="http://schemas.microsoft.com/office/drawing/2014/main" id="{C208289F-DE5B-4B31-607D-F25D84E74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6216" y="1952015"/>
            <a:ext cx="6008549" cy="35377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B857F45-62F3-BC4D-A1E9-6743514A4F8D}"/>
              </a:ext>
            </a:extLst>
          </p:cNvPr>
          <p:cNvSpPr txBox="1">
            <a:spLocks/>
          </p:cNvSpPr>
          <p:nvPr/>
        </p:nvSpPr>
        <p:spPr>
          <a:xfrm>
            <a:off x="316356" y="1532415"/>
            <a:ext cx="5399860"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might measure something and know there is measurement noise. </a:t>
            </a:r>
          </a:p>
          <a:p>
            <a:r>
              <a:rPr lang="en-AU" dirty="0"/>
              <a:t>It is possible to integrate this knowledge into your models: </a:t>
            </a:r>
          </a:p>
          <a:p>
            <a:pPr marL="342900" indent="-342900">
              <a:buFont typeface="Arial" panose="020B0604020202020204" pitchFamily="34" charset="0"/>
              <a:buChar char="•"/>
            </a:pPr>
            <a:r>
              <a:rPr lang="en-AU" dirty="0"/>
              <a:t>Bayesian model allow you to integrate this information but can be complex to fit</a:t>
            </a:r>
          </a:p>
          <a:p>
            <a:pPr marL="342900" indent="-342900">
              <a:buFont typeface="Arial" panose="020B0604020202020204" pitchFamily="34" charset="0"/>
              <a:buChar char="•"/>
            </a:pPr>
            <a:r>
              <a:rPr lang="en-AU" dirty="0"/>
              <a:t>Can up-weight or down weight features based on prior knowledge</a:t>
            </a:r>
          </a:p>
          <a:p>
            <a:pPr marL="342900" indent="-342900">
              <a:buFont typeface="Arial" panose="020B0604020202020204" pitchFamily="34" charset="0"/>
              <a:buChar char="•"/>
            </a:pPr>
            <a:r>
              <a:rPr lang="en-AU" dirty="0"/>
              <a:t>Extensions of some models exist that can treat observed values as distributions rather than exact numbers</a:t>
            </a:r>
          </a:p>
        </p:txBody>
      </p:sp>
    </p:spTree>
    <p:extLst>
      <p:ext uri="{BB962C8B-B14F-4D97-AF65-F5344CB8AC3E}">
        <p14:creationId xmlns:p14="http://schemas.microsoft.com/office/powerpoint/2010/main" val="2711314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Complicated datasets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sz="2400" dirty="0"/>
              <a:t>Longitudinal datasets?</a:t>
            </a:r>
          </a:p>
          <a:p>
            <a:pPr marL="342900" indent="-342900">
              <a:buFont typeface="Arial" panose="020B0604020202020204" pitchFamily="34" charset="0"/>
              <a:buChar char="•"/>
            </a:pPr>
            <a:r>
              <a:rPr lang="en-AU" sz="2400" dirty="0"/>
              <a:t>Look for models that can incorporated temporal relationships (survival or mixed linear models often have ML extensions)</a:t>
            </a:r>
          </a:p>
          <a:p>
            <a:r>
              <a:rPr lang="en-AU" sz="2400" dirty="0"/>
              <a:t>Lots of weird structure in my data (relationships between samples)?</a:t>
            </a:r>
          </a:p>
          <a:p>
            <a:pPr marL="342900" indent="-342900">
              <a:buFont typeface="Arial" panose="020B0604020202020204" pitchFamily="34" charset="0"/>
              <a:buChar char="•"/>
            </a:pPr>
            <a:r>
              <a:rPr lang="en-AU" sz="2400" dirty="0"/>
              <a:t>Graph based models exist that can incorporate lots of relationships</a:t>
            </a:r>
          </a:p>
          <a:p>
            <a:pPr marL="342900" indent="-342900">
              <a:buFont typeface="Arial" panose="020B0604020202020204" pitchFamily="34" charset="0"/>
              <a:buChar char="•"/>
            </a:pPr>
            <a:r>
              <a:rPr lang="en-AU" sz="2400" dirty="0"/>
              <a:t>Hierarchical information can also be represented in certain types of linear mixed models and their extensions</a:t>
            </a:r>
          </a:p>
          <a:p>
            <a:pPr marL="342900" indent="-342900">
              <a:buFont typeface="Arial" panose="020B0604020202020204" pitchFamily="34" charset="0"/>
              <a:buChar char="•"/>
            </a:pPr>
            <a:endParaRPr lang="en-AU" sz="2400" dirty="0"/>
          </a:p>
          <a:p>
            <a:r>
              <a:rPr lang="en-AU" sz="2400" dirty="0"/>
              <a:t>Often datasets are reframed as cross-sectional tasks, even if they aren’t exactly</a:t>
            </a:r>
          </a:p>
          <a:p>
            <a:endParaRPr lang="en-AU" sz="2400" dirty="0"/>
          </a:p>
        </p:txBody>
      </p:sp>
    </p:spTree>
    <p:extLst>
      <p:ext uri="{BB962C8B-B14F-4D97-AF65-F5344CB8AC3E}">
        <p14:creationId xmlns:p14="http://schemas.microsoft.com/office/powerpoint/2010/main" val="3713382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How big does my sample size need to be?</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a:xfrm>
            <a:off x="316357" y="1532415"/>
            <a:ext cx="4880484" cy="4376944"/>
          </a:xfrm>
        </p:spPr>
        <p:txBody>
          <a:bodyPr/>
          <a:lstStyle/>
          <a:p>
            <a:r>
              <a:rPr lang="en-AU" sz="2400" dirty="0"/>
              <a:t>Very hard to estimate. </a:t>
            </a:r>
          </a:p>
          <a:p>
            <a:pPr marL="457200" indent="-457200">
              <a:buFont typeface="Arial" panose="020B0604020202020204" pitchFamily="34" charset="0"/>
              <a:buChar char="•"/>
            </a:pPr>
            <a:r>
              <a:rPr lang="en-AU" dirty="0"/>
              <a:t>How many features do you have?</a:t>
            </a:r>
          </a:p>
          <a:p>
            <a:pPr marL="457200" indent="-457200">
              <a:buFont typeface="Arial" panose="020B0604020202020204" pitchFamily="34" charset="0"/>
              <a:buChar char="•"/>
            </a:pPr>
            <a:r>
              <a:rPr lang="en-AU" dirty="0"/>
              <a:t>How strong is the association between features and outcome? </a:t>
            </a:r>
          </a:p>
          <a:p>
            <a:r>
              <a:rPr lang="en-AU" sz="2400" dirty="0"/>
              <a:t>Power analysis is not exactly a thing for ML</a:t>
            </a:r>
          </a:p>
          <a:p>
            <a:pPr marL="457200" indent="-457200">
              <a:buFont typeface="Arial" panose="020B0604020202020204" pitchFamily="34" charset="0"/>
              <a:buChar char="•"/>
            </a:pPr>
            <a:r>
              <a:rPr lang="en-AU" dirty="0"/>
              <a:t>It can be if your final result is a statistical test again some baseline model</a:t>
            </a:r>
          </a:p>
          <a:p>
            <a:r>
              <a:rPr lang="en-AU" sz="2400" dirty="0"/>
              <a:t>If you have pilot dataset, try to build a model and vary sample size</a:t>
            </a:r>
          </a:p>
          <a:p>
            <a:pPr marL="457200" indent="-457200">
              <a:buFont typeface="Arial" panose="020B0604020202020204" pitchFamily="34" charset="0"/>
              <a:buChar char="•"/>
            </a:pPr>
            <a:endParaRPr lang="en-AU" dirty="0"/>
          </a:p>
        </p:txBody>
      </p:sp>
      <p:pic>
        <p:nvPicPr>
          <p:cNvPr id="3074" name="Picture 2">
            <a:extLst>
              <a:ext uri="{FF2B5EF4-FFF2-40B4-BE49-F238E27FC236}">
                <a16:creationId xmlns:a16="http://schemas.microsoft.com/office/drawing/2014/main" id="{0D4AA6B2-1120-5FF7-4612-E6E99DEA7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401328"/>
            <a:ext cx="6329805" cy="415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23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DE9B-1644-34DF-4A64-AC63A261F83E}"/>
              </a:ext>
            </a:extLst>
          </p:cNvPr>
          <p:cNvSpPr>
            <a:spLocks noGrp="1"/>
          </p:cNvSpPr>
          <p:nvPr>
            <p:ph type="title"/>
          </p:nvPr>
        </p:nvSpPr>
        <p:spPr/>
        <p:txBody>
          <a:bodyPr/>
          <a:lstStyle/>
          <a:p>
            <a:r>
              <a:rPr lang="en-AU" dirty="0"/>
              <a:t>But what about Deep Learning?!</a:t>
            </a:r>
          </a:p>
        </p:txBody>
      </p:sp>
      <p:sp>
        <p:nvSpPr>
          <p:cNvPr id="3" name="Content Placeholder 2">
            <a:extLst>
              <a:ext uri="{FF2B5EF4-FFF2-40B4-BE49-F238E27FC236}">
                <a16:creationId xmlns:a16="http://schemas.microsoft.com/office/drawing/2014/main" id="{52AC22E2-6BFF-A6FE-EC83-BC18A9F10EDF}"/>
              </a:ext>
            </a:extLst>
          </p:cNvPr>
          <p:cNvSpPr>
            <a:spLocks noGrp="1"/>
          </p:cNvSpPr>
          <p:nvPr>
            <p:ph idx="1"/>
          </p:nvPr>
        </p:nvSpPr>
        <p:spPr>
          <a:xfrm>
            <a:off x="316357" y="1532415"/>
            <a:ext cx="6282563" cy="4376944"/>
          </a:xfrm>
        </p:spPr>
        <p:txBody>
          <a:bodyPr/>
          <a:lstStyle/>
          <a:p>
            <a:r>
              <a:rPr lang="en-AU" dirty="0"/>
              <a:t>If we have enough data with the right sort of structure, we could get our algorithm to learn features as well as construct classifiers. </a:t>
            </a:r>
          </a:p>
          <a:p>
            <a:pPr marL="558900" lvl="1" indent="-342900"/>
            <a:r>
              <a:rPr lang="en-AU" dirty="0"/>
              <a:t> This is one simplified  view of how deep learning works</a:t>
            </a:r>
          </a:p>
          <a:p>
            <a:r>
              <a:rPr lang="en-AU" dirty="0"/>
              <a:t>Requires the ”right” sort of data and someone needs to have lots of it</a:t>
            </a:r>
          </a:p>
          <a:p>
            <a:pPr marL="558900" lvl="1" indent="-342900"/>
            <a:r>
              <a:rPr lang="en-AU" dirty="0"/>
              <a:t>Text, video, protein structure/sequence </a:t>
            </a:r>
          </a:p>
          <a:p>
            <a:pPr marL="558900" lvl="1" indent="-342900"/>
            <a:r>
              <a:rPr lang="en-AU" dirty="0"/>
              <a:t>…the list is growing</a:t>
            </a:r>
          </a:p>
          <a:p>
            <a:r>
              <a:rPr lang="en-AU" dirty="0"/>
              <a:t>For small datasets or where measurements are “non-standard”, its probably not for you</a:t>
            </a:r>
          </a:p>
          <a:p>
            <a:pPr marL="342900" indent="-342900">
              <a:buFont typeface="Arial" panose="020B0604020202020204" pitchFamily="34" charset="0"/>
              <a:buChar char="•"/>
            </a:pPr>
            <a:r>
              <a:rPr lang="en-AU" dirty="0"/>
              <a:t>See Deep learning for tabular data</a:t>
            </a:r>
          </a:p>
          <a:p>
            <a:endParaRPr lang="en-AU" dirty="0"/>
          </a:p>
        </p:txBody>
      </p:sp>
      <p:sp>
        <p:nvSpPr>
          <p:cNvPr id="4" name="Slide Number Placeholder 3">
            <a:extLst>
              <a:ext uri="{FF2B5EF4-FFF2-40B4-BE49-F238E27FC236}">
                <a16:creationId xmlns:a16="http://schemas.microsoft.com/office/drawing/2014/main" id="{1F408C5F-53BB-FA8D-7645-DA3C11BCBC36}"/>
              </a:ext>
            </a:extLst>
          </p:cNvPr>
          <p:cNvSpPr>
            <a:spLocks noGrp="1"/>
          </p:cNvSpPr>
          <p:nvPr>
            <p:ph type="sldNum" sz="quarter" idx="12"/>
          </p:nvPr>
        </p:nvSpPr>
        <p:spPr/>
        <p:txBody>
          <a:bodyPr/>
          <a:lstStyle/>
          <a:p>
            <a:fld id="{DC22DD25-61AE-413C-B4D2-EF2365C9B2E1}" type="slidenum">
              <a:rPr lang="en-AU" noProof="0" smtClean="0"/>
              <a:t>84</a:t>
            </a:fld>
            <a:endParaRPr lang="en-AU" noProof="0"/>
          </a:p>
        </p:txBody>
      </p:sp>
      <p:pic>
        <p:nvPicPr>
          <p:cNvPr id="1028" name="Picture 4" descr="What is the difference between Deep Learning and Machine Learning? |  Quantdare">
            <a:extLst>
              <a:ext uri="{FF2B5EF4-FFF2-40B4-BE49-F238E27FC236}">
                <a16:creationId xmlns:a16="http://schemas.microsoft.com/office/drawing/2014/main" id="{48CE0A1C-AD2F-3793-0DA5-08FDC57E4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5" t="2796" r="13988"/>
          <a:stretch/>
        </p:blipFill>
        <p:spPr bwMode="auto">
          <a:xfrm>
            <a:off x="6918961" y="1324154"/>
            <a:ext cx="4160520" cy="513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786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D43F-4714-8182-C670-D7BDB07C5E1F}"/>
              </a:ext>
            </a:extLst>
          </p:cNvPr>
          <p:cNvSpPr>
            <a:spLocks noGrp="1"/>
          </p:cNvSpPr>
          <p:nvPr>
            <p:ph type="title"/>
          </p:nvPr>
        </p:nvSpPr>
        <p:spPr/>
        <p:txBody>
          <a:bodyPr/>
          <a:lstStyle/>
          <a:p>
            <a:r>
              <a:rPr lang="en-AU" dirty="0"/>
              <a:t>Other facets	</a:t>
            </a:r>
          </a:p>
        </p:txBody>
      </p:sp>
      <p:sp>
        <p:nvSpPr>
          <p:cNvPr id="3" name="Content Placeholder 2">
            <a:extLst>
              <a:ext uri="{FF2B5EF4-FFF2-40B4-BE49-F238E27FC236}">
                <a16:creationId xmlns:a16="http://schemas.microsoft.com/office/drawing/2014/main" id="{F52070BE-D8B5-6C1D-ED37-58A8AA01D2EA}"/>
              </a:ext>
            </a:extLst>
          </p:cNvPr>
          <p:cNvSpPr>
            <a:spLocks noGrp="1"/>
          </p:cNvSpPr>
          <p:nvPr>
            <p:ph idx="1"/>
          </p:nvPr>
        </p:nvSpPr>
        <p:spPr/>
        <p:txBody>
          <a:bodyPr/>
          <a:lstStyle/>
          <a:p>
            <a:pPr marL="342900" indent="-342900">
              <a:buFont typeface="Arial" panose="020B0604020202020204" pitchFamily="34" charset="0"/>
              <a:buChar char="•"/>
            </a:pPr>
            <a:r>
              <a:rPr lang="en-AU" sz="2800" dirty="0"/>
              <a:t>Statistical comparisons between models</a:t>
            </a:r>
          </a:p>
          <a:p>
            <a:pPr marL="342900" indent="-342900">
              <a:buFont typeface="Arial" panose="020B0604020202020204" pitchFamily="34" charset="0"/>
              <a:buChar char="•"/>
            </a:pPr>
            <a:r>
              <a:rPr lang="en-AU" sz="2800" dirty="0"/>
              <a:t>Reporting standards in manuscripts (e.g. TRIPOD)</a:t>
            </a:r>
          </a:p>
          <a:p>
            <a:pPr marL="342900" indent="-342900">
              <a:buFont typeface="Arial" panose="020B0604020202020204" pitchFamily="34" charset="0"/>
              <a:buChar char="•"/>
            </a:pPr>
            <a:r>
              <a:rPr lang="en-AU" sz="2800" dirty="0"/>
              <a:t>Pre-processing as part of model development</a:t>
            </a:r>
          </a:p>
          <a:p>
            <a:pPr marL="342900" indent="-342900">
              <a:buFont typeface="Arial" panose="020B0604020202020204" pitchFamily="34" charset="0"/>
              <a:buChar char="•"/>
            </a:pPr>
            <a:r>
              <a:rPr lang="en-AU" sz="2800" dirty="0"/>
              <a:t>Unsupervised learning (clustering)</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p:txBody>
      </p:sp>
      <p:sp>
        <p:nvSpPr>
          <p:cNvPr id="4" name="Slide Number Placeholder 3">
            <a:extLst>
              <a:ext uri="{FF2B5EF4-FFF2-40B4-BE49-F238E27FC236}">
                <a16:creationId xmlns:a16="http://schemas.microsoft.com/office/drawing/2014/main" id="{F62973D0-626F-FB84-5C8F-367146663C9F}"/>
              </a:ext>
            </a:extLst>
          </p:cNvPr>
          <p:cNvSpPr>
            <a:spLocks noGrp="1"/>
          </p:cNvSpPr>
          <p:nvPr>
            <p:ph type="sldNum" sz="quarter" idx="12"/>
          </p:nvPr>
        </p:nvSpPr>
        <p:spPr/>
        <p:txBody>
          <a:bodyPr/>
          <a:lstStyle/>
          <a:p>
            <a:fld id="{DC22DD25-61AE-413C-B4D2-EF2365C9B2E1}" type="slidenum">
              <a:rPr lang="en-AU" noProof="0" smtClean="0"/>
              <a:t>85</a:t>
            </a:fld>
            <a:endParaRPr lang="en-AU" noProof="0"/>
          </a:p>
        </p:txBody>
      </p:sp>
    </p:spTree>
    <p:extLst>
      <p:ext uri="{BB962C8B-B14F-4D97-AF65-F5344CB8AC3E}">
        <p14:creationId xmlns:p14="http://schemas.microsoft.com/office/powerpoint/2010/main" val="2573230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A946-28B6-A2CE-CD96-6EDBD88DAB94}"/>
              </a:ext>
            </a:extLst>
          </p:cNvPr>
          <p:cNvSpPr>
            <a:spLocks noGrp="1"/>
          </p:cNvSpPr>
          <p:nvPr>
            <p:ph type="title"/>
          </p:nvPr>
        </p:nvSpPr>
        <p:spPr/>
        <p:txBody>
          <a:bodyPr/>
          <a:lstStyle/>
          <a:p>
            <a:r>
              <a:rPr lang="en-AU" dirty="0"/>
              <a:t>Further resources</a:t>
            </a:r>
          </a:p>
        </p:txBody>
      </p:sp>
      <p:sp>
        <p:nvSpPr>
          <p:cNvPr id="3" name="Content Placeholder 2">
            <a:extLst>
              <a:ext uri="{FF2B5EF4-FFF2-40B4-BE49-F238E27FC236}">
                <a16:creationId xmlns:a16="http://schemas.microsoft.com/office/drawing/2014/main" id="{6374E230-EF6B-883E-2410-75606DB698A6}"/>
              </a:ext>
            </a:extLst>
          </p:cNvPr>
          <p:cNvSpPr>
            <a:spLocks noGrp="1"/>
          </p:cNvSpPr>
          <p:nvPr>
            <p:ph idx="1"/>
          </p:nvPr>
        </p:nvSpPr>
        <p:spPr/>
        <p:txBody>
          <a:bodyPr/>
          <a:lstStyle/>
          <a:p>
            <a:r>
              <a:rPr lang="en-AU" sz="2400" dirty="0"/>
              <a:t>Scikit learn website has a lot of great documentation</a:t>
            </a:r>
            <a:r>
              <a:rPr lang="en-AU" sz="2400" dirty="0">
                <a:hlinkClick r:id="rId2"/>
              </a:rPr>
              <a:t> https://scikit-</a:t>
            </a:r>
            <a:r>
              <a:rPr lang="en-AU" sz="2400" dirty="0" err="1">
                <a:hlinkClick r:id="rId2"/>
              </a:rPr>
              <a:t>learn.org</a:t>
            </a:r>
            <a:r>
              <a:rPr lang="en-AU" sz="2400" dirty="0">
                <a:hlinkClick r:id="rId2"/>
              </a:rPr>
              <a:t>/</a:t>
            </a:r>
            <a:endParaRPr lang="en-AU" sz="2400" dirty="0"/>
          </a:p>
          <a:p>
            <a:endParaRPr lang="en-AU" sz="2400" dirty="0"/>
          </a:p>
          <a:p>
            <a:r>
              <a:rPr lang="en-AU" sz="2400" dirty="0"/>
              <a:t>If you like R, check out mlr3 and associated packages (</a:t>
            </a:r>
            <a:r>
              <a:rPr lang="en-AU" sz="2400" dirty="0">
                <a:hlinkClick r:id="rId3"/>
              </a:rPr>
              <a:t>https://www.mlr-org.com/</a:t>
            </a:r>
            <a:r>
              <a:rPr lang="en-AU" sz="2400" dirty="0"/>
              <a:t>).</a:t>
            </a:r>
          </a:p>
          <a:p>
            <a:endParaRPr lang="en-AU" sz="2400" dirty="0"/>
          </a:p>
          <a:p>
            <a:r>
              <a:rPr lang="en-AU" sz="2400" dirty="0" err="1"/>
              <a:t>Aurélien</a:t>
            </a:r>
            <a:r>
              <a:rPr lang="en-AU" sz="2400" dirty="0"/>
              <a:t> </a:t>
            </a:r>
            <a:r>
              <a:rPr lang="en-AU" sz="2400" dirty="0" err="1"/>
              <a:t>Géron</a:t>
            </a:r>
            <a:r>
              <a:rPr lang="en-AU" sz="2400" dirty="0"/>
              <a:t>, "</a:t>
            </a:r>
            <a:r>
              <a:rPr lang="en-AU" sz="2400" i="1" dirty="0"/>
              <a:t>Hands-On Machine Learning with Scikit-Learn, </a:t>
            </a:r>
            <a:r>
              <a:rPr lang="en-AU" sz="2400" i="1" dirty="0" err="1"/>
              <a:t>Keras</a:t>
            </a:r>
            <a:r>
              <a:rPr lang="en-AU" sz="2400" i="1" dirty="0"/>
              <a:t>, and TensorFlow, 2nd Edition</a:t>
            </a:r>
            <a:r>
              <a:rPr lang="en-AU" sz="2400" dirty="0"/>
              <a:t>" 2019 </a:t>
            </a:r>
          </a:p>
          <a:p>
            <a:endParaRPr lang="en-AU" sz="2400" dirty="0"/>
          </a:p>
          <a:p>
            <a:r>
              <a:rPr lang="en-AU" sz="2400" dirty="0"/>
              <a:t>Lots of online tutorials that can address specific aspects.  </a:t>
            </a:r>
          </a:p>
        </p:txBody>
      </p:sp>
      <p:sp>
        <p:nvSpPr>
          <p:cNvPr id="4" name="Slide Number Placeholder 3">
            <a:extLst>
              <a:ext uri="{FF2B5EF4-FFF2-40B4-BE49-F238E27FC236}">
                <a16:creationId xmlns:a16="http://schemas.microsoft.com/office/drawing/2014/main" id="{C807E122-8C00-3913-4B66-84A150015D56}"/>
              </a:ext>
            </a:extLst>
          </p:cNvPr>
          <p:cNvSpPr>
            <a:spLocks noGrp="1"/>
          </p:cNvSpPr>
          <p:nvPr>
            <p:ph type="sldNum" sz="quarter" idx="12"/>
          </p:nvPr>
        </p:nvSpPr>
        <p:spPr/>
        <p:txBody>
          <a:bodyPr/>
          <a:lstStyle/>
          <a:p>
            <a:fld id="{DC22DD25-61AE-413C-B4D2-EF2365C9B2E1}" type="slidenum">
              <a:rPr lang="en-AU" noProof="0" smtClean="0"/>
              <a:t>86</a:t>
            </a:fld>
            <a:endParaRPr lang="en-AU" noProof="0"/>
          </a:p>
        </p:txBody>
      </p:sp>
    </p:spTree>
    <p:extLst>
      <p:ext uri="{BB962C8B-B14F-4D97-AF65-F5344CB8AC3E}">
        <p14:creationId xmlns:p14="http://schemas.microsoft.com/office/powerpoint/2010/main" val="3044070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78AB-5A3F-EBE8-360E-D9A39ECE6BE6}"/>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F93565FE-3DA0-FE24-F180-49569DFFCF1F}"/>
              </a:ext>
            </a:extLst>
          </p:cNvPr>
          <p:cNvSpPr>
            <a:spLocks noGrp="1"/>
          </p:cNvSpPr>
          <p:nvPr>
            <p:ph idx="1"/>
          </p:nvPr>
        </p:nvSpPr>
        <p:spPr/>
        <p:txBody>
          <a:bodyPr/>
          <a:lstStyle/>
          <a:p>
            <a:pPr marL="342900" indent="-342900">
              <a:buFont typeface="Arial" panose="020B0604020202020204" pitchFamily="34" charset="0"/>
              <a:buChar char="•"/>
            </a:pPr>
            <a:r>
              <a:rPr lang="en-AU" sz="2600" dirty="0"/>
              <a:t>Machine learning is a useful set of tools: its lots of fun to try and predict important outcomes with whatever data you have at hand</a:t>
            </a:r>
          </a:p>
          <a:p>
            <a:pPr marL="342900" indent="-342900">
              <a:buFont typeface="Arial" panose="020B0604020202020204" pitchFamily="34" charset="0"/>
              <a:buChar char="•"/>
            </a:pPr>
            <a:r>
              <a:rPr lang="en-AU" sz="2600" dirty="0"/>
              <a:t>But its easy to fool yourself and others if you aren’t careful. Great for publication, not great for science. </a:t>
            </a:r>
          </a:p>
          <a:p>
            <a:pPr marL="342900" indent="-342900">
              <a:buFont typeface="Arial" panose="020B0604020202020204" pitchFamily="34" charset="0"/>
              <a:buChar char="•"/>
            </a:pPr>
            <a:r>
              <a:rPr lang="en-AU" sz="2600" dirty="0"/>
              <a:t>Always try to carve off at least one chunk of data to act as a hold-out set, untouched by any model construction. For bonus points, do this repeatedly. </a:t>
            </a:r>
          </a:p>
          <a:p>
            <a:pPr marL="342900" indent="-342900">
              <a:buFont typeface="Arial" panose="020B0604020202020204" pitchFamily="34" charset="0"/>
              <a:buChar char="•"/>
            </a:pPr>
            <a:r>
              <a:rPr lang="en-AU" sz="2600" dirty="0"/>
              <a:t>While we’ve only covered supervised learning and in particular classification. The same ideas all hold in unsupervised learning, where we try to learn which features identify similar groupings. </a:t>
            </a:r>
          </a:p>
        </p:txBody>
      </p:sp>
      <p:sp>
        <p:nvSpPr>
          <p:cNvPr id="4" name="Slide Number Placeholder 3">
            <a:extLst>
              <a:ext uri="{FF2B5EF4-FFF2-40B4-BE49-F238E27FC236}">
                <a16:creationId xmlns:a16="http://schemas.microsoft.com/office/drawing/2014/main" id="{F52DAD1C-A710-4A21-5F88-9CCC33DF3731}"/>
              </a:ext>
            </a:extLst>
          </p:cNvPr>
          <p:cNvSpPr>
            <a:spLocks noGrp="1"/>
          </p:cNvSpPr>
          <p:nvPr>
            <p:ph type="sldNum" sz="quarter" idx="12"/>
          </p:nvPr>
        </p:nvSpPr>
        <p:spPr/>
        <p:txBody>
          <a:bodyPr/>
          <a:lstStyle/>
          <a:p>
            <a:fld id="{DC22DD25-61AE-413C-B4D2-EF2365C9B2E1}" type="slidenum">
              <a:rPr lang="en-AU" noProof="0" smtClean="0"/>
              <a:t>87</a:t>
            </a:fld>
            <a:endParaRPr lang="en-AU" noProof="0"/>
          </a:p>
        </p:txBody>
      </p:sp>
    </p:spTree>
    <p:extLst>
      <p:ext uri="{BB962C8B-B14F-4D97-AF65-F5344CB8AC3E}">
        <p14:creationId xmlns:p14="http://schemas.microsoft.com/office/powerpoint/2010/main" val="818945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3323</TotalTime>
  <Words>4084</Words>
  <Application>Microsoft Macintosh PowerPoint</Application>
  <PresentationFormat>Widescreen</PresentationFormat>
  <Paragraphs>619</Paragraphs>
  <Slides>88</Slides>
  <Notes>37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88</vt:i4>
      </vt:variant>
    </vt:vector>
  </HeadingPairs>
  <TitlesOfParts>
    <vt:vector size="96" baseType="lpstr">
      <vt:lpstr>Arial</vt:lpstr>
      <vt:lpstr>Calibri</vt:lpstr>
      <vt:lpstr>Cambria Math</vt:lpstr>
      <vt:lpstr>Courier New</vt:lpstr>
      <vt:lpstr>Georgia</vt:lpstr>
      <vt:lpstr>University of Melbourne</vt:lpstr>
      <vt:lpstr>University of Melbourne Patterns</vt:lpstr>
      <vt:lpstr>University of Melbourne-Layout B</vt:lpstr>
      <vt:lpstr>PowerPoint Presentation</vt:lpstr>
      <vt:lpstr>Introduction</vt:lpstr>
      <vt:lpstr>Aim of today’s workshop </vt:lpstr>
      <vt:lpstr>What you will not learn</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&amp; area under curves (AUC)</vt:lpstr>
      <vt:lpstr>Which metric to pick is context specific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Data leakage and learning “uninteresting” things</vt:lpstr>
      <vt:lpstr>Interactive Session 3</vt:lpstr>
      <vt:lpstr>Interactive session 3</vt:lpstr>
      <vt:lpstr>Return from interactive session 3</vt:lpstr>
      <vt:lpstr>Session 4: model section   Feature selection &amp;  hyperparameter tuning</vt:lpstr>
      <vt:lpstr>Irrelevant features</vt:lpstr>
      <vt:lpstr>Hyper parameters</vt:lpstr>
      <vt:lpstr>How do we determine a final model</vt:lpstr>
      <vt:lpstr>Strategy 1: Decide, then Test/train</vt:lpstr>
      <vt:lpstr>Strategy 1: Decide, then Test/train</vt:lpstr>
      <vt:lpstr>Strategy 2: Decide, then Test/train</vt:lpstr>
      <vt:lpstr>Strategy 3: repeated and nested cross-validation</vt:lpstr>
      <vt:lpstr>When have people screwed this up?</vt:lpstr>
      <vt:lpstr>When have people screwed this up?</vt:lpstr>
      <vt:lpstr>When have people screwed this up?</vt:lpstr>
      <vt:lpstr>But Ben, people don’t make that mistake any more, right?</vt:lpstr>
      <vt:lpstr>Session conclusions</vt:lpstr>
      <vt:lpstr>Interactive Session 4</vt:lpstr>
      <vt:lpstr>Interactive session 4</vt:lpstr>
      <vt:lpstr>Return from interactive session 4</vt:lpstr>
      <vt:lpstr>Common issues in machine learning in life sciences</vt:lpstr>
      <vt:lpstr>Sumary of today</vt:lpstr>
      <vt:lpstr>Data changes over time</vt:lpstr>
      <vt:lpstr>Measurement noise</vt:lpstr>
      <vt:lpstr>Complicated datasets</vt:lpstr>
      <vt:lpstr>How big does my sample size need to be?</vt:lpstr>
      <vt:lpstr>ML in practice – SepsisWatch</vt:lpstr>
      <vt:lpstr>But what about Deep Learning?!</vt:lpstr>
      <vt:lpstr>Other facets </vt:lpstr>
      <vt:lpstr>Further resources</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15</cp:revision>
  <dcterms:created xsi:type="dcterms:W3CDTF">2022-11-14T03:18:01Z</dcterms:created>
  <dcterms:modified xsi:type="dcterms:W3CDTF">2023-06-05T23:32:01Z</dcterms:modified>
</cp:coreProperties>
</file>